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7" r:id="rId2"/>
    <p:sldId id="273" r:id="rId3"/>
    <p:sldId id="256" r:id="rId4"/>
    <p:sldId id="257" r:id="rId5"/>
    <p:sldId id="259" r:id="rId6"/>
    <p:sldId id="258" r:id="rId7"/>
    <p:sldId id="260" r:id="rId8"/>
    <p:sldId id="268" r:id="rId9"/>
    <p:sldId id="261" r:id="rId10"/>
    <p:sldId id="269" r:id="rId11"/>
    <p:sldId id="270" r:id="rId12"/>
    <p:sldId id="262" r:id="rId13"/>
    <p:sldId id="263" r:id="rId14"/>
    <p:sldId id="264" r:id="rId15"/>
    <p:sldId id="271" r:id="rId16"/>
    <p:sldId id="265" r:id="rId17"/>
    <p:sldId id="272" r:id="rId18"/>
    <p:sldId id="266"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4795E4"/>
    <a:srgbClr val="2F5597"/>
    <a:srgbClr val="EDEDED"/>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6"/>
    <p:restoredTop sz="95865"/>
  </p:normalViewPr>
  <p:slideViewPr>
    <p:cSldViewPr snapToGrid="0">
      <p:cViewPr varScale="1">
        <p:scale>
          <a:sx n="113" d="100"/>
          <a:sy n="113"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F5DF98-1429-3C4F-B1A0-CA3922C327B5}" type="datetimeFigureOut">
              <a:rPr kumimoji="1" lang="ja-JP" altLang="en-US" smtClean="0"/>
              <a:t>2023/11/9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6B508F-4771-9B41-B5E7-1FA0445660EA}" type="slidenum">
              <a:rPr kumimoji="1" lang="ja-JP" altLang="en-US" smtClean="0"/>
              <a:t>‹#›</a:t>
            </a:fld>
            <a:endParaRPr kumimoji="1" lang="ja-JP" altLang="en-US"/>
          </a:p>
        </p:txBody>
      </p:sp>
    </p:spTree>
    <p:extLst>
      <p:ext uri="{BB962C8B-B14F-4D97-AF65-F5344CB8AC3E}">
        <p14:creationId xmlns:p14="http://schemas.microsoft.com/office/powerpoint/2010/main" val="31042509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081F0C-7697-3182-A68B-A6FD74A6F13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C027829-77D5-D0D8-4D0B-5D3B5142B8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F92922E-9EA0-07EC-4E12-2F0F6233A51F}"/>
              </a:ext>
            </a:extLst>
          </p:cNvPr>
          <p:cNvSpPr>
            <a:spLocks noGrp="1"/>
          </p:cNvSpPr>
          <p:nvPr>
            <p:ph type="dt" sz="half" idx="10"/>
          </p:nvPr>
        </p:nvSpPr>
        <p:spPr/>
        <p:txBody>
          <a:bodyPr/>
          <a:lstStyle/>
          <a:p>
            <a:fld id="{6FE26E30-12C4-B64C-8372-97420406023D}" type="datetimeFigureOut">
              <a:rPr kumimoji="1" lang="ja-JP" altLang="en-US" smtClean="0"/>
              <a:t>2023/11/9</a:t>
            </a:fld>
            <a:endParaRPr kumimoji="1" lang="ja-JP" altLang="en-US"/>
          </a:p>
        </p:txBody>
      </p:sp>
      <p:sp>
        <p:nvSpPr>
          <p:cNvPr id="5" name="フッター プレースホルダー 4">
            <a:extLst>
              <a:ext uri="{FF2B5EF4-FFF2-40B4-BE49-F238E27FC236}">
                <a16:creationId xmlns:a16="http://schemas.microsoft.com/office/drawing/2014/main" id="{DA6BFE0E-6804-8E3A-9A77-35459DA7EC4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8551084-DDE4-FFE6-6010-85EF18EB2A33}"/>
              </a:ext>
            </a:extLst>
          </p:cNvPr>
          <p:cNvSpPr>
            <a:spLocks noGrp="1"/>
          </p:cNvSpPr>
          <p:nvPr>
            <p:ph type="sldNum" sz="quarter" idx="12"/>
          </p:nvPr>
        </p:nvSpPr>
        <p:spPr/>
        <p:txBody>
          <a:bodyPr/>
          <a:lstStyle/>
          <a:p>
            <a:fld id="{F1FFE2A5-EBF2-CF4C-A894-005F68EC866F}" type="slidenum">
              <a:rPr kumimoji="1" lang="ja-JP" altLang="en-US" smtClean="0"/>
              <a:t>‹#›</a:t>
            </a:fld>
            <a:endParaRPr kumimoji="1" lang="ja-JP" altLang="en-US"/>
          </a:p>
        </p:txBody>
      </p:sp>
    </p:spTree>
    <p:extLst>
      <p:ext uri="{BB962C8B-B14F-4D97-AF65-F5344CB8AC3E}">
        <p14:creationId xmlns:p14="http://schemas.microsoft.com/office/powerpoint/2010/main" val="34863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AA28B9-27D6-A38F-1EB1-EEDFFD67C4D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8458143-62DE-156D-60C4-6F6E10E7AEE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FC14355-A16E-4EF3-3B05-58210B8DDB6E}"/>
              </a:ext>
            </a:extLst>
          </p:cNvPr>
          <p:cNvSpPr>
            <a:spLocks noGrp="1"/>
          </p:cNvSpPr>
          <p:nvPr>
            <p:ph type="dt" sz="half" idx="10"/>
          </p:nvPr>
        </p:nvSpPr>
        <p:spPr/>
        <p:txBody>
          <a:bodyPr/>
          <a:lstStyle/>
          <a:p>
            <a:fld id="{6FE26E30-12C4-B64C-8372-97420406023D}" type="datetimeFigureOut">
              <a:rPr kumimoji="1" lang="ja-JP" altLang="en-US" smtClean="0"/>
              <a:t>2023/11/9</a:t>
            </a:fld>
            <a:endParaRPr kumimoji="1" lang="ja-JP" altLang="en-US"/>
          </a:p>
        </p:txBody>
      </p:sp>
      <p:sp>
        <p:nvSpPr>
          <p:cNvPr id="5" name="フッター プレースホルダー 4">
            <a:extLst>
              <a:ext uri="{FF2B5EF4-FFF2-40B4-BE49-F238E27FC236}">
                <a16:creationId xmlns:a16="http://schemas.microsoft.com/office/drawing/2014/main" id="{0F5ED55D-AB66-5B0C-1892-EC7BD6E092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AF92841-5A9E-2FDD-895F-F90663FD5558}"/>
              </a:ext>
            </a:extLst>
          </p:cNvPr>
          <p:cNvSpPr>
            <a:spLocks noGrp="1"/>
          </p:cNvSpPr>
          <p:nvPr>
            <p:ph type="sldNum" sz="quarter" idx="12"/>
          </p:nvPr>
        </p:nvSpPr>
        <p:spPr/>
        <p:txBody>
          <a:bodyPr/>
          <a:lstStyle/>
          <a:p>
            <a:fld id="{F1FFE2A5-EBF2-CF4C-A894-005F68EC866F}" type="slidenum">
              <a:rPr kumimoji="1" lang="ja-JP" altLang="en-US" smtClean="0"/>
              <a:t>‹#›</a:t>
            </a:fld>
            <a:endParaRPr kumimoji="1" lang="ja-JP" altLang="en-US"/>
          </a:p>
        </p:txBody>
      </p:sp>
    </p:spTree>
    <p:extLst>
      <p:ext uri="{BB962C8B-B14F-4D97-AF65-F5344CB8AC3E}">
        <p14:creationId xmlns:p14="http://schemas.microsoft.com/office/powerpoint/2010/main" val="1460801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397DF2B-252D-6D93-0904-B930953B6D8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E37AB25-7384-6E5C-9DF0-CB3AAD833CC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2A5120-8C9B-7AD0-2002-826AFF11B7EE}"/>
              </a:ext>
            </a:extLst>
          </p:cNvPr>
          <p:cNvSpPr>
            <a:spLocks noGrp="1"/>
          </p:cNvSpPr>
          <p:nvPr>
            <p:ph type="dt" sz="half" idx="10"/>
          </p:nvPr>
        </p:nvSpPr>
        <p:spPr/>
        <p:txBody>
          <a:bodyPr/>
          <a:lstStyle/>
          <a:p>
            <a:fld id="{6FE26E30-12C4-B64C-8372-97420406023D}" type="datetimeFigureOut">
              <a:rPr kumimoji="1" lang="ja-JP" altLang="en-US" smtClean="0"/>
              <a:t>2023/11/9</a:t>
            </a:fld>
            <a:endParaRPr kumimoji="1" lang="ja-JP" altLang="en-US"/>
          </a:p>
        </p:txBody>
      </p:sp>
      <p:sp>
        <p:nvSpPr>
          <p:cNvPr id="5" name="フッター プレースホルダー 4">
            <a:extLst>
              <a:ext uri="{FF2B5EF4-FFF2-40B4-BE49-F238E27FC236}">
                <a16:creationId xmlns:a16="http://schemas.microsoft.com/office/drawing/2014/main" id="{F07D94E8-DAA7-BF54-BF68-324C8A206D6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FA2D06D-D05B-2954-8F7C-E56CDED97FA0}"/>
              </a:ext>
            </a:extLst>
          </p:cNvPr>
          <p:cNvSpPr>
            <a:spLocks noGrp="1"/>
          </p:cNvSpPr>
          <p:nvPr>
            <p:ph type="sldNum" sz="quarter" idx="12"/>
          </p:nvPr>
        </p:nvSpPr>
        <p:spPr/>
        <p:txBody>
          <a:bodyPr/>
          <a:lstStyle/>
          <a:p>
            <a:fld id="{F1FFE2A5-EBF2-CF4C-A894-005F68EC866F}" type="slidenum">
              <a:rPr kumimoji="1" lang="ja-JP" altLang="en-US" smtClean="0"/>
              <a:t>‹#›</a:t>
            </a:fld>
            <a:endParaRPr kumimoji="1" lang="ja-JP" altLang="en-US"/>
          </a:p>
        </p:txBody>
      </p:sp>
    </p:spTree>
    <p:extLst>
      <p:ext uri="{BB962C8B-B14F-4D97-AF65-F5344CB8AC3E}">
        <p14:creationId xmlns:p14="http://schemas.microsoft.com/office/powerpoint/2010/main" val="202064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23E904-1297-1787-173F-8E01F032F09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CC25A4E-405E-4161-349D-BAEFA943230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A8E17F9-792C-BBA4-9E39-D102CA525CA8}"/>
              </a:ext>
            </a:extLst>
          </p:cNvPr>
          <p:cNvSpPr>
            <a:spLocks noGrp="1"/>
          </p:cNvSpPr>
          <p:nvPr>
            <p:ph type="dt" sz="half" idx="10"/>
          </p:nvPr>
        </p:nvSpPr>
        <p:spPr/>
        <p:txBody>
          <a:bodyPr/>
          <a:lstStyle/>
          <a:p>
            <a:fld id="{6FE26E30-12C4-B64C-8372-97420406023D}" type="datetimeFigureOut">
              <a:rPr kumimoji="1" lang="ja-JP" altLang="en-US" smtClean="0"/>
              <a:t>2023/11/9</a:t>
            </a:fld>
            <a:endParaRPr kumimoji="1" lang="ja-JP" altLang="en-US"/>
          </a:p>
        </p:txBody>
      </p:sp>
      <p:sp>
        <p:nvSpPr>
          <p:cNvPr id="5" name="フッター プレースホルダー 4">
            <a:extLst>
              <a:ext uri="{FF2B5EF4-FFF2-40B4-BE49-F238E27FC236}">
                <a16:creationId xmlns:a16="http://schemas.microsoft.com/office/drawing/2014/main" id="{A1E83CA1-3CB1-BA6A-1ABA-142488F212C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D2F2810-965B-9F19-0882-FF719C05B97F}"/>
              </a:ext>
            </a:extLst>
          </p:cNvPr>
          <p:cNvSpPr>
            <a:spLocks noGrp="1"/>
          </p:cNvSpPr>
          <p:nvPr>
            <p:ph type="sldNum" sz="quarter" idx="12"/>
          </p:nvPr>
        </p:nvSpPr>
        <p:spPr/>
        <p:txBody>
          <a:bodyPr/>
          <a:lstStyle/>
          <a:p>
            <a:fld id="{F1FFE2A5-EBF2-CF4C-A894-005F68EC866F}" type="slidenum">
              <a:rPr kumimoji="1" lang="ja-JP" altLang="en-US" smtClean="0"/>
              <a:t>‹#›</a:t>
            </a:fld>
            <a:endParaRPr kumimoji="1" lang="ja-JP" altLang="en-US"/>
          </a:p>
        </p:txBody>
      </p:sp>
    </p:spTree>
    <p:extLst>
      <p:ext uri="{BB962C8B-B14F-4D97-AF65-F5344CB8AC3E}">
        <p14:creationId xmlns:p14="http://schemas.microsoft.com/office/powerpoint/2010/main" val="196606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655A5F-539F-F6FE-8AB6-A94480F7187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0C62A19-692B-67A4-C7C2-1D555666ED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A608327-D3C6-BA54-1BBA-0AE8881F8FA2}"/>
              </a:ext>
            </a:extLst>
          </p:cNvPr>
          <p:cNvSpPr>
            <a:spLocks noGrp="1"/>
          </p:cNvSpPr>
          <p:nvPr>
            <p:ph type="dt" sz="half" idx="10"/>
          </p:nvPr>
        </p:nvSpPr>
        <p:spPr/>
        <p:txBody>
          <a:bodyPr/>
          <a:lstStyle/>
          <a:p>
            <a:fld id="{6FE26E30-12C4-B64C-8372-97420406023D}" type="datetimeFigureOut">
              <a:rPr kumimoji="1" lang="ja-JP" altLang="en-US" smtClean="0"/>
              <a:t>2023/11/9</a:t>
            </a:fld>
            <a:endParaRPr kumimoji="1" lang="ja-JP" altLang="en-US"/>
          </a:p>
        </p:txBody>
      </p:sp>
      <p:sp>
        <p:nvSpPr>
          <p:cNvPr id="5" name="フッター プレースホルダー 4">
            <a:extLst>
              <a:ext uri="{FF2B5EF4-FFF2-40B4-BE49-F238E27FC236}">
                <a16:creationId xmlns:a16="http://schemas.microsoft.com/office/drawing/2014/main" id="{08FF4B56-0736-19E1-8B10-515C4945C7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9DDF3D-D645-3CE2-32AD-48EB511C20E9}"/>
              </a:ext>
            </a:extLst>
          </p:cNvPr>
          <p:cNvSpPr>
            <a:spLocks noGrp="1"/>
          </p:cNvSpPr>
          <p:nvPr>
            <p:ph type="sldNum" sz="quarter" idx="12"/>
          </p:nvPr>
        </p:nvSpPr>
        <p:spPr/>
        <p:txBody>
          <a:bodyPr/>
          <a:lstStyle/>
          <a:p>
            <a:fld id="{F1FFE2A5-EBF2-CF4C-A894-005F68EC866F}" type="slidenum">
              <a:rPr kumimoji="1" lang="ja-JP" altLang="en-US" smtClean="0"/>
              <a:t>‹#›</a:t>
            </a:fld>
            <a:endParaRPr kumimoji="1" lang="ja-JP" altLang="en-US"/>
          </a:p>
        </p:txBody>
      </p:sp>
    </p:spTree>
    <p:extLst>
      <p:ext uri="{BB962C8B-B14F-4D97-AF65-F5344CB8AC3E}">
        <p14:creationId xmlns:p14="http://schemas.microsoft.com/office/powerpoint/2010/main" val="3446524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0D71A0-096F-41A0-BB67-3D7F690B427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89E1C51-3510-33CF-3720-00999B070D0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C3F7A3E-0D84-E443-4D8F-571984018F4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3AC47FF-B878-CD45-36AA-A9CD9603AE55}"/>
              </a:ext>
            </a:extLst>
          </p:cNvPr>
          <p:cNvSpPr>
            <a:spLocks noGrp="1"/>
          </p:cNvSpPr>
          <p:nvPr>
            <p:ph type="dt" sz="half" idx="10"/>
          </p:nvPr>
        </p:nvSpPr>
        <p:spPr/>
        <p:txBody>
          <a:bodyPr/>
          <a:lstStyle/>
          <a:p>
            <a:fld id="{6FE26E30-12C4-B64C-8372-97420406023D}" type="datetimeFigureOut">
              <a:rPr kumimoji="1" lang="ja-JP" altLang="en-US" smtClean="0"/>
              <a:t>2023/11/9</a:t>
            </a:fld>
            <a:endParaRPr kumimoji="1" lang="ja-JP" altLang="en-US"/>
          </a:p>
        </p:txBody>
      </p:sp>
      <p:sp>
        <p:nvSpPr>
          <p:cNvPr id="6" name="フッター プレースホルダー 5">
            <a:extLst>
              <a:ext uri="{FF2B5EF4-FFF2-40B4-BE49-F238E27FC236}">
                <a16:creationId xmlns:a16="http://schemas.microsoft.com/office/drawing/2014/main" id="{C118DFA6-CA19-1BDA-FCAB-CE0620408CD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EEDF6D0-614B-D9C4-F2AE-72EED3BB4442}"/>
              </a:ext>
            </a:extLst>
          </p:cNvPr>
          <p:cNvSpPr>
            <a:spLocks noGrp="1"/>
          </p:cNvSpPr>
          <p:nvPr>
            <p:ph type="sldNum" sz="quarter" idx="12"/>
          </p:nvPr>
        </p:nvSpPr>
        <p:spPr/>
        <p:txBody>
          <a:bodyPr/>
          <a:lstStyle/>
          <a:p>
            <a:fld id="{F1FFE2A5-EBF2-CF4C-A894-005F68EC866F}" type="slidenum">
              <a:rPr kumimoji="1" lang="ja-JP" altLang="en-US" smtClean="0"/>
              <a:t>‹#›</a:t>
            </a:fld>
            <a:endParaRPr kumimoji="1" lang="ja-JP" altLang="en-US"/>
          </a:p>
        </p:txBody>
      </p:sp>
    </p:spTree>
    <p:extLst>
      <p:ext uri="{BB962C8B-B14F-4D97-AF65-F5344CB8AC3E}">
        <p14:creationId xmlns:p14="http://schemas.microsoft.com/office/powerpoint/2010/main" val="3568490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FFEE9E-1612-D5A3-8E94-EBEAE493889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31700BE-354E-2F50-1AF4-70E3BD1B6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26085A6-6C76-9EB6-2CCA-457F6CED2EF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A126189-545C-519A-92C6-B38C55F8C4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18CF80C-18CA-97C2-2157-0EAB217012F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FB31182-2C49-BA72-EF84-468D68DD0DCA}"/>
              </a:ext>
            </a:extLst>
          </p:cNvPr>
          <p:cNvSpPr>
            <a:spLocks noGrp="1"/>
          </p:cNvSpPr>
          <p:nvPr>
            <p:ph type="dt" sz="half" idx="10"/>
          </p:nvPr>
        </p:nvSpPr>
        <p:spPr/>
        <p:txBody>
          <a:bodyPr/>
          <a:lstStyle/>
          <a:p>
            <a:fld id="{6FE26E30-12C4-B64C-8372-97420406023D}" type="datetimeFigureOut">
              <a:rPr kumimoji="1" lang="ja-JP" altLang="en-US" smtClean="0"/>
              <a:t>2023/11/9</a:t>
            </a:fld>
            <a:endParaRPr kumimoji="1" lang="ja-JP" altLang="en-US"/>
          </a:p>
        </p:txBody>
      </p:sp>
      <p:sp>
        <p:nvSpPr>
          <p:cNvPr id="8" name="フッター プレースホルダー 7">
            <a:extLst>
              <a:ext uri="{FF2B5EF4-FFF2-40B4-BE49-F238E27FC236}">
                <a16:creationId xmlns:a16="http://schemas.microsoft.com/office/drawing/2014/main" id="{92946452-43A0-2D53-C2B1-88CECBF9AFD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1C00255-F1C1-2E1D-A5A7-C29AFCD677BB}"/>
              </a:ext>
            </a:extLst>
          </p:cNvPr>
          <p:cNvSpPr>
            <a:spLocks noGrp="1"/>
          </p:cNvSpPr>
          <p:nvPr>
            <p:ph type="sldNum" sz="quarter" idx="12"/>
          </p:nvPr>
        </p:nvSpPr>
        <p:spPr/>
        <p:txBody>
          <a:bodyPr/>
          <a:lstStyle/>
          <a:p>
            <a:fld id="{F1FFE2A5-EBF2-CF4C-A894-005F68EC866F}" type="slidenum">
              <a:rPr kumimoji="1" lang="ja-JP" altLang="en-US" smtClean="0"/>
              <a:t>‹#›</a:t>
            </a:fld>
            <a:endParaRPr kumimoji="1" lang="ja-JP" altLang="en-US"/>
          </a:p>
        </p:txBody>
      </p:sp>
    </p:spTree>
    <p:extLst>
      <p:ext uri="{BB962C8B-B14F-4D97-AF65-F5344CB8AC3E}">
        <p14:creationId xmlns:p14="http://schemas.microsoft.com/office/powerpoint/2010/main" val="241495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F99B6C-2579-4386-E717-35C6C4B2CFF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E46F6FA-27EB-993D-7D53-B758D2445FD1}"/>
              </a:ext>
            </a:extLst>
          </p:cNvPr>
          <p:cNvSpPr>
            <a:spLocks noGrp="1"/>
          </p:cNvSpPr>
          <p:nvPr>
            <p:ph type="dt" sz="half" idx="10"/>
          </p:nvPr>
        </p:nvSpPr>
        <p:spPr/>
        <p:txBody>
          <a:bodyPr/>
          <a:lstStyle/>
          <a:p>
            <a:fld id="{6FE26E30-12C4-B64C-8372-97420406023D}" type="datetimeFigureOut">
              <a:rPr kumimoji="1" lang="ja-JP" altLang="en-US" smtClean="0"/>
              <a:t>2023/11/9</a:t>
            </a:fld>
            <a:endParaRPr kumimoji="1" lang="ja-JP" altLang="en-US"/>
          </a:p>
        </p:txBody>
      </p:sp>
      <p:sp>
        <p:nvSpPr>
          <p:cNvPr id="4" name="フッター プレースホルダー 3">
            <a:extLst>
              <a:ext uri="{FF2B5EF4-FFF2-40B4-BE49-F238E27FC236}">
                <a16:creationId xmlns:a16="http://schemas.microsoft.com/office/drawing/2014/main" id="{9B5F3B0E-12A2-2945-975B-4A3BDA724E3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37A4AD0-6BC1-B4EF-3DDC-A6CAD19CC1F5}"/>
              </a:ext>
            </a:extLst>
          </p:cNvPr>
          <p:cNvSpPr>
            <a:spLocks noGrp="1"/>
          </p:cNvSpPr>
          <p:nvPr>
            <p:ph type="sldNum" sz="quarter" idx="12"/>
          </p:nvPr>
        </p:nvSpPr>
        <p:spPr/>
        <p:txBody>
          <a:bodyPr/>
          <a:lstStyle/>
          <a:p>
            <a:fld id="{F1FFE2A5-EBF2-CF4C-A894-005F68EC866F}" type="slidenum">
              <a:rPr kumimoji="1" lang="ja-JP" altLang="en-US" smtClean="0"/>
              <a:t>‹#›</a:t>
            </a:fld>
            <a:endParaRPr kumimoji="1" lang="ja-JP" altLang="en-US"/>
          </a:p>
        </p:txBody>
      </p:sp>
    </p:spTree>
    <p:extLst>
      <p:ext uri="{BB962C8B-B14F-4D97-AF65-F5344CB8AC3E}">
        <p14:creationId xmlns:p14="http://schemas.microsoft.com/office/powerpoint/2010/main" val="630766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97DDF72-26F4-5CF4-0E1A-4469DBAC7858}"/>
              </a:ext>
            </a:extLst>
          </p:cNvPr>
          <p:cNvSpPr>
            <a:spLocks noGrp="1"/>
          </p:cNvSpPr>
          <p:nvPr>
            <p:ph type="dt" sz="half" idx="10"/>
          </p:nvPr>
        </p:nvSpPr>
        <p:spPr/>
        <p:txBody>
          <a:bodyPr/>
          <a:lstStyle/>
          <a:p>
            <a:fld id="{6FE26E30-12C4-B64C-8372-97420406023D}" type="datetimeFigureOut">
              <a:rPr kumimoji="1" lang="ja-JP" altLang="en-US" smtClean="0"/>
              <a:t>2023/11/9</a:t>
            </a:fld>
            <a:endParaRPr kumimoji="1" lang="ja-JP" altLang="en-US"/>
          </a:p>
        </p:txBody>
      </p:sp>
      <p:sp>
        <p:nvSpPr>
          <p:cNvPr id="3" name="フッター プレースホルダー 2">
            <a:extLst>
              <a:ext uri="{FF2B5EF4-FFF2-40B4-BE49-F238E27FC236}">
                <a16:creationId xmlns:a16="http://schemas.microsoft.com/office/drawing/2014/main" id="{F1F32B2A-970F-018A-4983-EB636197391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6DC0FB7-B42A-647F-132D-B6FF4540A671}"/>
              </a:ext>
            </a:extLst>
          </p:cNvPr>
          <p:cNvSpPr>
            <a:spLocks noGrp="1"/>
          </p:cNvSpPr>
          <p:nvPr>
            <p:ph type="sldNum" sz="quarter" idx="12"/>
          </p:nvPr>
        </p:nvSpPr>
        <p:spPr/>
        <p:txBody>
          <a:bodyPr/>
          <a:lstStyle/>
          <a:p>
            <a:fld id="{F1FFE2A5-EBF2-CF4C-A894-005F68EC866F}" type="slidenum">
              <a:rPr kumimoji="1" lang="ja-JP" altLang="en-US" smtClean="0"/>
              <a:t>‹#›</a:t>
            </a:fld>
            <a:endParaRPr kumimoji="1" lang="ja-JP" altLang="en-US"/>
          </a:p>
        </p:txBody>
      </p:sp>
    </p:spTree>
    <p:extLst>
      <p:ext uri="{BB962C8B-B14F-4D97-AF65-F5344CB8AC3E}">
        <p14:creationId xmlns:p14="http://schemas.microsoft.com/office/powerpoint/2010/main" val="62450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7F00EB-0F95-0448-D6E4-6FE27DD99EA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26FD57F-5C0B-8343-7905-853CFBA0E9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3A8C0D9-493E-FC84-6C85-F749F17D92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478D35C-5508-D165-7B5B-6E81C21F9CA2}"/>
              </a:ext>
            </a:extLst>
          </p:cNvPr>
          <p:cNvSpPr>
            <a:spLocks noGrp="1"/>
          </p:cNvSpPr>
          <p:nvPr>
            <p:ph type="dt" sz="half" idx="10"/>
          </p:nvPr>
        </p:nvSpPr>
        <p:spPr/>
        <p:txBody>
          <a:bodyPr/>
          <a:lstStyle/>
          <a:p>
            <a:fld id="{6FE26E30-12C4-B64C-8372-97420406023D}" type="datetimeFigureOut">
              <a:rPr kumimoji="1" lang="ja-JP" altLang="en-US" smtClean="0"/>
              <a:t>2023/11/9</a:t>
            </a:fld>
            <a:endParaRPr kumimoji="1" lang="ja-JP" altLang="en-US"/>
          </a:p>
        </p:txBody>
      </p:sp>
      <p:sp>
        <p:nvSpPr>
          <p:cNvPr id="6" name="フッター プレースホルダー 5">
            <a:extLst>
              <a:ext uri="{FF2B5EF4-FFF2-40B4-BE49-F238E27FC236}">
                <a16:creationId xmlns:a16="http://schemas.microsoft.com/office/drawing/2014/main" id="{8224B514-FC33-64B5-A7EC-601505B3316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5A26D7B-7EA5-1A8C-E45E-21FE0177AFF2}"/>
              </a:ext>
            </a:extLst>
          </p:cNvPr>
          <p:cNvSpPr>
            <a:spLocks noGrp="1"/>
          </p:cNvSpPr>
          <p:nvPr>
            <p:ph type="sldNum" sz="quarter" idx="12"/>
          </p:nvPr>
        </p:nvSpPr>
        <p:spPr/>
        <p:txBody>
          <a:bodyPr/>
          <a:lstStyle/>
          <a:p>
            <a:fld id="{F1FFE2A5-EBF2-CF4C-A894-005F68EC866F}" type="slidenum">
              <a:rPr kumimoji="1" lang="ja-JP" altLang="en-US" smtClean="0"/>
              <a:t>‹#›</a:t>
            </a:fld>
            <a:endParaRPr kumimoji="1" lang="ja-JP" altLang="en-US"/>
          </a:p>
        </p:txBody>
      </p:sp>
    </p:spTree>
    <p:extLst>
      <p:ext uri="{BB962C8B-B14F-4D97-AF65-F5344CB8AC3E}">
        <p14:creationId xmlns:p14="http://schemas.microsoft.com/office/powerpoint/2010/main" val="1621104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9F51C4-71B0-2072-290A-DD7C753A81B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84A434C-EDBE-4786-22BA-B8B393876C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5EE82C1-7DB3-00F0-8A9F-725E86F68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C47F692-EBA6-7FDB-64B4-C4F75BC67821}"/>
              </a:ext>
            </a:extLst>
          </p:cNvPr>
          <p:cNvSpPr>
            <a:spLocks noGrp="1"/>
          </p:cNvSpPr>
          <p:nvPr>
            <p:ph type="dt" sz="half" idx="10"/>
          </p:nvPr>
        </p:nvSpPr>
        <p:spPr/>
        <p:txBody>
          <a:bodyPr/>
          <a:lstStyle/>
          <a:p>
            <a:fld id="{6FE26E30-12C4-B64C-8372-97420406023D}" type="datetimeFigureOut">
              <a:rPr kumimoji="1" lang="ja-JP" altLang="en-US" smtClean="0"/>
              <a:t>2023/11/9</a:t>
            </a:fld>
            <a:endParaRPr kumimoji="1" lang="ja-JP" altLang="en-US"/>
          </a:p>
        </p:txBody>
      </p:sp>
      <p:sp>
        <p:nvSpPr>
          <p:cNvPr id="6" name="フッター プレースホルダー 5">
            <a:extLst>
              <a:ext uri="{FF2B5EF4-FFF2-40B4-BE49-F238E27FC236}">
                <a16:creationId xmlns:a16="http://schemas.microsoft.com/office/drawing/2014/main" id="{7C13E90D-5690-E3E5-DC9E-A64ADA85B13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A92395F-5648-64DB-CD1D-5122F0B21248}"/>
              </a:ext>
            </a:extLst>
          </p:cNvPr>
          <p:cNvSpPr>
            <a:spLocks noGrp="1"/>
          </p:cNvSpPr>
          <p:nvPr>
            <p:ph type="sldNum" sz="quarter" idx="12"/>
          </p:nvPr>
        </p:nvSpPr>
        <p:spPr/>
        <p:txBody>
          <a:bodyPr/>
          <a:lstStyle/>
          <a:p>
            <a:fld id="{F1FFE2A5-EBF2-CF4C-A894-005F68EC866F}" type="slidenum">
              <a:rPr kumimoji="1" lang="ja-JP" altLang="en-US" smtClean="0"/>
              <a:t>‹#›</a:t>
            </a:fld>
            <a:endParaRPr kumimoji="1" lang="ja-JP" altLang="en-US"/>
          </a:p>
        </p:txBody>
      </p:sp>
    </p:spTree>
    <p:extLst>
      <p:ext uri="{BB962C8B-B14F-4D97-AF65-F5344CB8AC3E}">
        <p14:creationId xmlns:p14="http://schemas.microsoft.com/office/powerpoint/2010/main" val="322207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22445"/>
          </a:schemeClr>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059342C-F162-21BF-66B8-A75DFF32C5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DD72ED-8C46-D50E-C591-5323C93D7E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C76228B-806C-B1EE-BC16-1C96334DB9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26E30-12C4-B64C-8372-97420406023D}" type="datetimeFigureOut">
              <a:rPr kumimoji="1" lang="ja-JP" altLang="en-US" smtClean="0"/>
              <a:t>2023/11/9</a:t>
            </a:fld>
            <a:endParaRPr kumimoji="1" lang="ja-JP" altLang="en-US"/>
          </a:p>
        </p:txBody>
      </p:sp>
      <p:sp>
        <p:nvSpPr>
          <p:cNvPr id="5" name="フッター プレースホルダー 4">
            <a:extLst>
              <a:ext uri="{FF2B5EF4-FFF2-40B4-BE49-F238E27FC236}">
                <a16:creationId xmlns:a16="http://schemas.microsoft.com/office/drawing/2014/main" id="{7A3D03C0-0F8C-A28A-4D40-5BFFA97C25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D638E79-2B1D-22FF-67C8-4CF34B7577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FE2A5-EBF2-CF4C-A894-005F68EC866F}" type="slidenum">
              <a:rPr kumimoji="1" lang="ja-JP" altLang="en-US" smtClean="0"/>
              <a:t>‹#›</a:t>
            </a:fld>
            <a:endParaRPr kumimoji="1" lang="ja-JP" altLang="en-US"/>
          </a:p>
        </p:txBody>
      </p:sp>
    </p:spTree>
    <p:extLst>
      <p:ext uri="{BB962C8B-B14F-4D97-AF65-F5344CB8AC3E}">
        <p14:creationId xmlns:p14="http://schemas.microsoft.com/office/powerpoint/2010/main" val="898635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字幕 2">
            <a:extLst>
              <a:ext uri="{FF2B5EF4-FFF2-40B4-BE49-F238E27FC236}">
                <a16:creationId xmlns:a16="http://schemas.microsoft.com/office/drawing/2014/main" id="{63122D3E-731C-1260-56C0-FD34228BED1A}"/>
              </a:ext>
            </a:extLst>
          </p:cNvPr>
          <p:cNvSpPr txBox="1">
            <a:spLocks/>
          </p:cNvSpPr>
          <p:nvPr/>
        </p:nvSpPr>
        <p:spPr>
          <a:xfrm flipH="1">
            <a:off x="-2" y="0"/>
            <a:ext cx="12192001" cy="6858000"/>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pic>
        <p:nvPicPr>
          <p:cNvPr id="2" name="図 1">
            <a:extLst>
              <a:ext uri="{FF2B5EF4-FFF2-40B4-BE49-F238E27FC236}">
                <a16:creationId xmlns:a16="http://schemas.microsoft.com/office/drawing/2014/main" id="{C020DCAC-6764-6541-6754-3144DB65FF8C}"/>
              </a:ext>
            </a:extLst>
          </p:cNvPr>
          <p:cNvPicPr>
            <a:picLocks noChangeAspect="1"/>
          </p:cNvPicPr>
          <p:nvPr/>
        </p:nvPicPr>
        <p:blipFill>
          <a:blip r:embed="rId2"/>
          <a:stretch>
            <a:fillRect/>
          </a:stretch>
        </p:blipFill>
        <p:spPr>
          <a:xfrm>
            <a:off x="7467600" y="3429000"/>
            <a:ext cx="4368800" cy="2926988"/>
          </a:xfrm>
          <a:prstGeom prst="rect">
            <a:avLst/>
          </a:prstGeom>
        </p:spPr>
      </p:pic>
      <p:sp>
        <p:nvSpPr>
          <p:cNvPr id="6" name="タイトル 1">
            <a:extLst>
              <a:ext uri="{FF2B5EF4-FFF2-40B4-BE49-F238E27FC236}">
                <a16:creationId xmlns:a16="http://schemas.microsoft.com/office/drawing/2014/main" id="{6C2749B6-B8A5-E619-B817-1B8A8A728836}"/>
              </a:ext>
            </a:extLst>
          </p:cNvPr>
          <p:cNvSpPr txBox="1">
            <a:spLocks/>
          </p:cNvSpPr>
          <p:nvPr/>
        </p:nvSpPr>
        <p:spPr>
          <a:xfrm>
            <a:off x="1118083" y="4368565"/>
            <a:ext cx="4689565" cy="3786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800" b="1" dirty="0">
                <a:solidFill>
                  <a:schemeClr val="bg1">
                    <a:lumMod val="95000"/>
                  </a:schemeClr>
                </a:solidFill>
                <a:latin typeface="Quicksand" pitchFamily="2" charset="0"/>
              </a:rPr>
              <a:t>Marketing Driven </a:t>
            </a:r>
            <a:r>
              <a:rPr lang="ja-JP" altLang="en-US" sz="1800" b="1" dirty="0">
                <a:solidFill>
                  <a:schemeClr val="bg1">
                    <a:lumMod val="95000"/>
                  </a:schemeClr>
                </a:solidFill>
                <a:latin typeface="Quicksand" pitchFamily="2" charset="0"/>
              </a:rPr>
              <a:t>株式会社</a:t>
            </a:r>
            <a:r>
              <a:rPr lang="en-US" altLang="ja-JP" sz="1800" b="1" dirty="0">
                <a:solidFill>
                  <a:schemeClr val="bg1">
                    <a:lumMod val="95000"/>
                  </a:schemeClr>
                </a:solidFill>
                <a:latin typeface="Quicksand" pitchFamily="2" charset="0"/>
              </a:rPr>
              <a:t>SOHA</a:t>
            </a:r>
            <a:endParaRPr lang="ja-JP" altLang="en-US" sz="1800" b="1" dirty="0">
              <a:solidFill>
                <a:schemeClr val="bg1">
                  <a:lumMod val="95000"/>
                </a:schemeClr>
              </a:solidFill>
              <a:latin typeface="Quicksand" pitchFamily="2" charset="0"/>
            </a:endParaRPr>
          </a:p>
        </p:txBody>
      </p:sp>
      <p:sp>
        <p:nvSpPr>
          <p:cNvPr id="7" name="字幕 2">
            <a:extLst>
              <a:ext uri="{FF2B5EF4-FFF2-40B4-BE49-F238E27FC236}">
                <a16:creationId xmlns:a16="http://schemas.microsoft.com/office/drawing/2014/main" id="{CA1C56D5-1072-9ABB-7061-4598BEB98A57}"/>
              </a:ext>
            </a:extLst>
          </p:cNvPr>
          <p:cNvSpPr txBox="1">
            <a:spLocks/>
          </p:cNvSpPr>
          <p:nvPr/>
        </p:nvSpPr>
        <p:spPr>
          <a:xfrm flipH="1">
            <a:off x="990115" y="3670976"/>
            <a:ext cx="6212598" cy="235466"/>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3" name="テキスト ボックス 2">
            <a:extLst>
              <a:ext uri="{FF2B5EF4-FFF2-40B4-BE49-F238E27FC236}">
                <a16:creationId xmlns:a16="http://schemas.microsoft.com/office/drawing/2014/main" id="{8D79DC41-1855-7EDF-EADC-C61D9412547D}"/>
              </a:ext>
            </a:extLst>
          </p:cNvPr>
          <p:cNvSpPr txBox="1"/>
          <p:nvPr/>
        </p:nvSpPr>
        <p:spPr>
          <a:xfrm>
            <a:off x="889000" y="1242188"/>
            <a:ext cx="6313714" cy="584775"/>
          </a:xfrm>
          <a:prstGeom prst="rect">
            <a:avLst/>
          </a:prstGeom>
          <a:noFill/>
        </p:spPr>
        <p:txBody>
          <a:bodyPr wrap="square">
            <a:spAutoFit/>
          </a:bodyPr>
          <a:lstStyle/>
          <a:p>
            <a:r>
              <a:rPr lang="ja-JP" altLang="en-US" sz="3200" b="1" dirty="0">
                <a:solidFill>
                  <a:schemeClr val="accent2">
                    <a:lumMod val="60000"/>
                    <a:lumOff val="40000"/>
                  </a:schemeClr>
                </a:solidFill>
                <a:latin typeface="Meiryo UI" panose="020B0604030504040204" pitchFamily="34" charset="-128"/>
                <a:ea typeface="Meiryo UI" panose="020B0604030504040204" pitchFamily="34" charset="-128"/>
              </a:rPr>
              <a:t>＼ライターへの指示が楽になる／</a:t>
            </a:r>
          </a:p>
        </p:txBody>
      </p:sp>
      <p:sp>
        <p:nvSpPr>
          <p:cNvPr id="8" name="字幕 2">
            <a:extLst>
              <a:ext uri="{FF2B5EF4-FFF2-40B4-BE49-F238E27FC236}">
                <a16:creationId xmlns:a16="http://schemas.microsoft.com/office/drawing/2014/main" id="{4C69C8D0-C3B8-9339-5612-A3022D4CCAD3}"/>
              </a:ext>
            </a:extLst>
          </p:cNvPr>
          <p:cNvSpPr txBox="1">
            <a:spLocks/>
          </p:cNvSpPr>
          <p:nvPr/>
        </p:nvSpPr>
        <p:spPr>
          <a:xfrm flipH="1">
            <a:off x="962176" y="2717847"/>
            <a:ext cx="6212598" cy="235466"/>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テキスト ボックス 4">
            <a:extLst>
              <a:ext uri="{FF2B5EF4-FFF2-40B4-BE49-F238E27FC236}">
                <a16:creationId xmlns:a16="http://schemas.microsoft.com/office/drawing/2014/main" id="{15A745EC-2BE2-2D5F-8AA1-B4A776E092D6}"/>
              </a:ext>
            </a:extLst>
          </p:cNvPr>
          <p:cNvSpPr txBox="1"/>
          <p:nvPr/>
        </p:nvSpPr>
        <p:spPr>
          <a:xfrm>
            <a:off x="962176" y="2000184"/>
            <a:ext cx="6313714" cy="1938992"/>
          </a:xfrm>
          <a:prstGeom prst="rect">
            <a:avLst/>
          </a:prstGeom>
          <a:noFill/>
        </p:spPr>
        <p:txBody>
          <a:bodyPr wrap="square">
            <a:spAutoFit/>
          </a:bodyPr>
          <a:lstStyle/>
          <a:p>
            <a:r>
              <a:rPr lang="en" altLang="ja-JP" sz="6000" b="1" dirty="0">
                <a:solidFill>
                  <a:schemeClr val="bg1"/>
                </a:solidFill>
                <a:latin typeface="Meiryo UI" panose="020B0604030504040204" pitchFamily="34" charset="-128"/>
                <a:ea typeface="Meiryo UI" panose="020B0604030504040204" pitchFamily="34" charset="-128"/>
              </a:rPr>
              <a:t>SEO</a:t>
            </a:r>
            <a:r>
              <a:rPr lang="ja-JP" altLang="en-US" sz="6000" b="1" dirty="0">
                <a:solidFill>
                  <a:schemeClr val="bg1"/>
                </a:solidFill>
                <a:latin typeface="Meiryo UI" panose="020B0604030504040204" pitchFamily="34" charset="-128"/>
                <a:ea typeface="Meiryo UI" panose="020B0604030504040204" pitchFamily="34" charset="-128"/>
              </a:rPr>
              <a:t>ライティング</a:t>
            </a:r>
            <a:endParaRPr lang="en-US" altLang="ja-JP" sz="6000" b="1" dirty="0">
              <a:solidFill>
                <a:schemeClr val="bg1"/>
              </a:solidFill>
              <a:latin typeface="Meiryo UI" panose="020B0604030504040204" pitchFamily="34" charset="-128"/>
              <a:ea typeface="Meiryo UI" panose="020B0604030504040204" pitchFamily="34" charset="-128"/>
            </a:endParaRPr>
          </a:p>
          <a:p>
            <a:r>
              <a:rPr lang="ja-JP" altLang="en-US" sz="6000" b="1" dirty="0">
                <a:solidFill>
                  <a:schemeClr val="bg1"/>
                </a:solidFill>
                <a:latin typeface="Meiryo UI" panose="020B0604030504040204" pitchFamily="34" charset="-128"/>
                <a:ea typeface="Meiryo UI" panose="020B0604030504040204" pitchFamily="34" charset="-128"/>
              </a:rPr>
              <a:t>完全攻略マニュアル</a:t>
            </a:r>
          </a:p>
        </p:txBody>
      </p:sp>
    </p:spTree>
    <p:extLst>
      <p:ext uri="{BB962C8B-B14F-4D97-AF65-F5344CB8AC3E}">
        <p14:creationId xmlns:p14="http://schemas.microsoft.com/office/powerpoint/2010/main" val="1879164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A3B50651-AB45-25F4-7B27-7D2F1417EF41}"/>
              </a:ext>
            </a:extLst>
          </p:cNvPr>
          <p:cNvSpPr/>
          <p:nvPr/>
        </p:nvSpPr>
        <p:spPr>
          <a:xfrm>
            <a:off x="418011" y="2166686"/>
            <a:ext cx="9790514" cy="3210336"/>
          </a:xfrm>
          <a:prstGeom prst="rect">
            <a:avLst/>
          </a:prstGeom>
          <a:solidFill>
            <a:schemeClr val="accent5">
              <a:lumMod val="20000"/>
              <a:lumOff val="80000"/>
              <a:alpha val="50196"/>
            </a:scheme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kumimoji="1" lang="ja-JP" altLang="en-US" sz="1400" b="1" dirty="0">
              <a:solidFill>
                <a:schemeClr val="accent1"/>
              </a:solidFill>
              <a:latin typeface="Noto Sans JP Bold" panose="020B0500000000000000" pitchFamily="34" charset="-128"/>
              <a:ea typeface="Noto Sans JP Bold" panose="020B0500000000000000" pitchFamily="34" charset="-128"/>
              <a:cs typeface="Noto Sans" panose="020B0502040504020204" pitchFamily="34" charset="0"/>
            </a:endParaRPr>
          </a:p>
        </p:txBody>
      </p:sp>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Marketing Driven </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5447211" cy="584775"/>
          </a:xfrm>
          <a:prstGeom prst="rect">
            <a:avLst/>
          </a:prstGeom>
          <a:noFill/>
        </p:spPr>
        <p:txBody>
          <a:bodyPr wrap="square" rtlCol="0">
            <a:spAutoFit/>
          </a:bodyPr>
          <a:lstStyle/>
          <a:p>
            <a:r>
              <a:rPr kumimoji="1" lang="ja-JP" altLang="en-US" sz="3200" b="1">
                <a:solidFill>
                  <a:schemeClr val="bg1"/>
                </a:solidFill>
                <a:latin typeface="+mn-ea"/>
              </a:rPr>
              <a:t>リード文の書き方</a:t>
            </a:r>
          </a:p>
        </p:txBody>
      </p:sp>
      <p:sp>
        <p:nvSpPr>
          <p:cNvPr id="3" name="テキスト ボックス 2">
            <a:extLst>
              <a:ext uri="{FF2B5EF4-FFF2-40B4-BE49-F238E27FC236}">
                <a16:creationId xmlns:a16="http://schemas.microsoft.com/office/drawing/2014/main" id="{3E5E1C5F-F4D7-89D1-27DE-9650DC1B9173}"/>
              </a:ext>
            </a:extLst>
          </p:cNvPr>
          <p:cNvSpPr txBox="1"/>
          <p:nvPr/>
        </p:nvSpPr>
        <p:spPr>
          <a:xfrm>
            <a:off x="607718" y="2301841"/>
            <a:ext cx="9156771" cy="2942729"/>
          </a:xfrm>
          <a:prstGeom prst="rect">
            <a:avLst/>
          </a:prstGeom>
          <a:noFill/>
        </p:spPr>
        <p:txBody>
          <a:bodyPr wrap="square">
            <a:spAutoFit/>
          </a:bodyPr>
          <a:lstStyle/>
          <a:p>
            <a:pPr>
              <a:lnSpc>
                <a:spcPct val="150000"/>
              </a:lnSpc>
            </a:pPr>
            <a:r>
              <a:rPr lang="en" altLang="ja-JP" dirty="0">
                <a:solidFill>
                  <a:srgbClr val="C00000"/>
                </a:solidFill>
                <a:latin typeface="Meiryo UI" panose="020B0604030504040204" pitchFamily="34" charset="-128"/>
                <a:ea typeface="Meiryo UI" panose="020B0604030504040204" pitchFamily="34" charset="-128"/>
              </a:rPr>
              <a:t>SEO</a:t>
            </a:r>
            <a:r>
              <a:rPr lang="ja-JP" altLang="en-US">
                <a:solidFill>
                  <a:srgbClr val="C00000"/>
                </a:solidFill>
                <a:latin typeface="Meiryo UI" panose="020B0604030504040204" pitchFamily="34" charset="-128"/>
                <a:ea typeface="Meiryo UI" panose="020B0604030504040204" pitchFamily="34" charset="-128"/>
              </a:rPr>
              <a:t>対策をしたいけど、何から始めれば良いかわからない人は多い</a:t>
            </a:r>
            <a:r>
              <a:rPr lang="ja-JP" altLang="en-US">
                <a:latin typeface="Meiryo UI" panose="020B0604030504040204" pitchFamily="34" charset="-128"/>
                <a:ea typeface="Meiryo UI" panose="020B0604030504040204" pitchFamily="34" charset="-128"/>
              </a:rPr>
              <a:t>のではないでしょうか？筆者である私も自社メディアを運営し始めたころは同じ悩みを抱えていたので、</a:t>
            </a:r>
            <a:r>
              <a:rPr lang="ja-JP" altLang="en-US">
                <a:solidFill>
                  <a:srgbClr val="C00000"/>
                </a:solidFill>
                <a:latin typeface="Meiryo UI" panose="020B0604030504040204" pitchFamily="34" charset="-128"/>
                <a:ea typeface="Meiryo UI" panose="020B0604030504040204" pitchFamily="34" charset="-128"/>
              </a:rPr>
              <a:t>痛いほど気持ちが分かります</a:t>
            </a:r>
            <a:r>
              <a:rPr lang="ja-JP" altLang="en">
                <a:latin typeface="Meiryo UI" panose="020B0604030504040204" pitchFamily="34" charset="-128"/>
                <a:ea typeface="Meiryo UI" panose="020B0604030504040204" pitchFamily="34" charset="-128"/>
              </a:rPr>
              <a:t>。</a:t>
            </a:r>
            <a:endParaRPr lang="en-US" altLang="ja-JP" dirty="0">
              <a:latin typeface="Meiryo UI" panose="020B0604030504040204" pitchFamily="34" charset="-128"/>
              <a:ea typeface="Meiryo UI" panose="020B0604030504040204" pitchFamily="34" charset="-128"/>
            </a:endParaRPr>
          </a:p>
          <a:p>
            <a:pPr>
              <a:lnSpc>
                <a:spcPct val="150000"/>
              </a:lnSpc>
            </a:pPr>
            <a:r>
              <a:rPr lang="ja-JP" altLang="en-US">
                <a:latin typeface="Meiryo UI" panose="020B0604030504040204" pitchFamily="34" charset="-128"/>
                <a:ea typeface="Meiryo UI" panose="020B0604030504040204" pitchFamily="34" charset="-128"/>
              </a:rPr>
              <a:t>でも安心してください！今では</a:t>
            </a:r>
            <a:r>
              <a:rPr lang="ja-JP" altLang="en-US">
                <a:solidFill>
                  <a:srgbClr val="C00000"/>
                </a:solidFill>
                <a:latin typeface="Meiryo UI" panose="020B0604030504040204" pitchFamily="34" charset="-128"/>
                <a:ea typeface="Meiryo UI" panose="020B0604030504040204" pitchFamily="34" charset="-128"/>
              </a:rPr>
              <a:t>自社メディアのアクセス数は月間</a:t>
            </a:r>
            <a:r>
              <a:rPr lang="en" altLang="ja-JP" dirty="0">
                <a:solidFill>
                  <a:srgbClr val="C00000"/>
                </a:solidFill>
                <a:latin typeface="Meiryo UI" panose="020B0604030504040204" pitchFamily="34" charset="-128"/>
                <a:ea typeface="Meiryo UI" panose="020B0604030504040204" pitchFamily="34" charset="-128"/>
              </a:rPr>
              <a:t>50</a:t>
            </a:r>
            <a:r>
              <a:rPr lang="ja-JP" altLang="en-US">
                <a:solidFill>
                  <a:srgbClr val="C00000"/>
                </a:solidFill>
                <a:latin typeface="Meiryo UI" panose="020B0604030504040204" pitchFamily="34" charset="-128"/>
                <a:ea typeface="Meiryo UI" panose="020B0604030504040204" pitchFamily="34" charset="-128"/>
              </a:rPr>
              <a:t>万超え、問い合わせ件数も</a:t>
            </a:r>
            <a:r>
              <a:rPr lang="en" altLang="ja-JP" dirty="0">
                <a:solidFill>
                  <a:srgbClr val="C00000"/>
                </a:solidFill>
                <a:latin typeface="Meiryo UI" panose="020B0604030504040204" pitchFamily="34" charset="-128"/>
                <a:ea typeface="Meiryo UI" panose="020B0604030504040204" pitchFamily="34" charset="-128"/>
              </a:rPr>
              <a:t>10</a:t>
            </a:r>
            <a:r>
              <a:rPr lang="ja-JP" altLang="en-US">
                <a:solidFill>
                  <a:srgbClr val="C00000"/>
                </a:solidFill>
                <a:latin typeface="Meiryo UI" panose="020B0604030504040204" pitchFamily="34" charset="-128"/>
                <a:ea typeface="Meiryo UI" panose="020B0604030504040204" pitchFamily="34" charset="-128"/>
              </a:rPr>
              <a:t>倍以上に増え、</a:t>
            </a:r>
            <a:r>
              <a:rPr lang="en" altLang="ja-JP" dirty="0">
                <a:solidFill>
                  <a:srgbClr val="C00000"/>
                </a:solidFill>
                <a:latin typeface="Meiryo UI" panose="020B0604030504040204" pitchFamily="34" charset="-128"/>
                <a:ea typeface="Meiryo UI" panose="020B0604030504040204" pitchFamily="34" charset="-128"/>
              </a:rPr>
              <a:t>SEO</a:t>
            </a:r>
            <a:r>
              <a:rPr lang="ja-JP" altLang="en-US">
                <a:solidFill>
                  <a:srgbClr val="C00000"/>
                </a:solidFill>
                <a:latin typeface="Meiryo UI" panose="020B0604030504040204" pitchFamily="34" charset="-128"/>
                <a:ea typeface="Meiryo UI" panose="020B0604030504040204" pitchFamily="34" charset="-128"/>
              </a:rPr>
              <a:t>での集客に成功</a:t>
            </a:r>
            <a:r>
              <a:rPr lang="ja-JP" altLang="en-US">
                <a:latin typeface="Meiryo UI" panose="020B0604030504040204" pitchFamily="34" charset="-128"/>
                <a:ea typeface="Meiryo UI" panose="020B0604030504040204" pitchFamily="34" charset="-128"/>
              </a:rPr>
              <a:t>しております。</a:t>
            </a:r>
            <a:endParaRPr lang="en-US" altLang="ja-JP" dirty="0">
              <a:latin typeface="Meiryo UI" panose="020B0604030504040204" pitchFamily="34" charset="-128"/>
              <a:ea typeface="Meiryo UI" panose="020B0604030504040204" pitchFamily="34" charset="-128"/>
            </a:endParaRPr>
          </a:p>
          <a:p>
            <a:pPr>
              <a:lnSpc>
                <a:spcPct val="150000"/>
              </a:lnSpc>
            </a:pPr>
            <a:r>
              <a:rPr lang="ja-JP" altLang="en-US">
                <a:latin typeface="Meiryo UI" panose="020B0604030504040204" pitchFamily="34" charset="-128"/>
                <a:ea typeface="Meiryo UI" panose="020B0604030504040204" pitchFamily="34" charset="-128"/>
              </a:rPr>
              <a:t>そこで今回は、</a:t>
            </a:r>
            <a:r>
              <a:rPr lang="ja-JP" altLang="en-US">
                <a:solidFill>
                  <a:srgbClr val="C00000"/>
                </a:solidFill>
                <a:latin typeface="Meiryo UI" panose="020B0604030504040204" pitchFamily="34" charset="-128"/>
                <a:ea typeface="Meiryo UI" panose="020B0604030504040204" pitchFamily="34" charset="-128"/>
              </a:rPr>
              <a:t>私がどのように</a:t>
            </a:r>
            <a:r>
              <a:rPr lang="en" altLang="ja-JP" dirty="0">
                <a:solidFill>
                  <a:srgbClr val="C00000"/>
                </a:solidFill>
                <a:latin typeface="Meiryo UI" panose="020B0604030504040204" pitchFamily="34" charset="-128"/>
                <a:ea typeface="Meiryo UI" panose="020B0604030504040204" pitchFamily="34" charset="-128"/>
              </a:rPr>
              <a:t>SEO</a:t>
            </a:r>
            <a:r>
              <a:rPr lang="ja-JP" altLang="en-US">
                <a:solidFill>
                  <a:srgbClr val="C00000"/>
                </a:solidFill>
                <a:latin typeface="Meiryo UI" panose="020B0604030504040204" pitchFamily="34" charset="-128"/>
                <a:ea typeface="Meiryo UI" panose="020B0604030504040204" pitchFamily="34" charset="-128"/>
              </a:rPr>
              <a:t>を学び実際にアクセス数を増やしていったのか、一から解説</a:t>
            </a:r>
            <a:r>
              <a:rPr lang="ja-JP" altLang="en-US">
                <a:latin typeface="Meiryo UI" panose="020B0604030504040204" pitchFamily="34" charset="-128"/>
                <a:ea typeface="Meiryo UI" panose="020B0604030504040204" pitchFamily="34" charset="-128"/>
              </a:rPr>
              <a:t>していきます！この記事を最後まで読めば、</a:t>
            </a:r>
            <a:r>
              <a:rPr lang="en" altLang="ja-JP" dirty="0">
                <a:solidFill>
                  <a:srgbClr val="C00000"/>
                </a:solidFill>
                <a:latin typeface="Meiryo UI" panose="020B0604030504040204" pitchFamily="34" charset="-128"/>
                <a:ea typeface="Meiryo UI" panose="020B0604030504040204" pitchFamily="34" charset="-128"/>
              </a:rPr>
              <a:t>SEO</a:t>
            </a:r>
            <a:r>
              <a:rPr lang="ja-JP" altLang="en-US">
                <a:solidFill>
                  <a:srgbClr val="C00000"/>
                </a:solidFill>
                <a:latin typeface="Meiryo UI" panose="020B0604030504040204" pitchFamily="34" charset="-128"/>
                <a:ea typeface="Meiryo UI" panose="020B0604030504040204" pitchFamily="34" charset="-128"/>
              </a:rPr>
              <a:t>で取り組むべき課題と</a:t>
            </a:r>
            <a:r>
              <a:rPr lang="en" altLang="ja-JP" dirty="0">
                <a:solidFill>
                  <a:srgbClr val="C00000"/>
                </a:solidFill>
                <a:latin typeface="Meiryo UI" panose="020B0604030504040204" pitchFamily="34" charset="-128"/>
                <a:ea typeface="Meiryo UI" panose="020B0604030504040204" pitchFamily="34" charset="-128"/>
              </a:rPr>
              <a:t>1</a:t>
            </a:r>
            <a:r>
              <a:rPr lang="ja-JP" altLang="en-US">
                <a:solidFill>
                  <a:srgbClr val="C00000"/>
                </a:solidFill>
                <a:latin typeface="Meiryo UI" panose="020B0604030504040204" pitchFamily="34" charset="-128"/>
                <a:ea typeface="Meiryo UI" panose="020B0604030504040204" pitchFamily="34" charset="-128"/>
              </a:rPr>
              <a:t>年後の貴社のメディアの成功イメージが明確に</a:t>
            </a:r>
            <a:r>
              <a:rPr lang="ja-JP" altLang="en-US">
                <a:latin typeface="Meiryo UI" panose="020B0604030504040204" pitchFamily="34" charset="-128"/>
                <a:ea typeface="Meiryo UI" panose="020B0604030504040204" pitchFamily="34" charset="-128"/>
              </a:rPr>
              <a:t>なると思います！</a:t>
            </a:r>
            <a:endParaRPr lang="en" altLang="ja-JP" dirty="0">
              <a:latin typeface="Meiryo UI" panose="020B0604030504040204" pitchFamily="34" charset="-128"/>
              <a:ea typeface="Meiryo UI" panose="020B0604030504040204" pitchFamily="34" charset="-128"/>
            </a:endParaRPr>
          </a:p>
        </p:txBody>
      </p:sp>
      <p:pic>
        <p:nvPicPr>
          <p:cNvPr id="10" name="図 9">
            <a:extLst>
              <a:ext uri="{FF2B5EF4-FFF2-40B4-BE49-F238E27FC236}">
                <a16:creationId xmlns:a16="http://schemas.microsoft.com/office/drawing/2014/main" id="{AA380622-CEF6-FAC9-5C93-40BE1C9C3AB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247" b="97792" l="3630" r="89769">
                        <a14:foregroundMark x1="42904" y1="3247" x2="42904" y2="3247"/>
                        <a14:foregroundMark x1="4620" y1="17273" x2="4620" y2="17273"/>
                        <a14:foregroundMark x1="5941" y1="14026" x2="5941" y2="14026"/>
                        <a14:foregroundMark x1="6271" y1="13636" x2="6271" y2="13636"/>
                        <a14:foregroundMark x1="77558" y1="93247" x2="77558" y2="93247"/>
                        <a14:foregroundMark x1="41254" y1="94675" x2="41254" y2="94675"/>
                        <a14:foregroundMark x1="38944" y1="97792" x2="38944" y2="97792"/>
                        <a14:foregroundMark x1="86139" y1="96234" x2="86139" y2="96234"/>
                      </a14:backgroundRemoval>
                    </a14:imgEffect>
                  </a14:imgLayer>
                </a14:imgProps>
              </a:ext>
            </a:extLst>
          </a:blip>
          <a:stretch>
            <a:fillRect/>
          </a:stretch>
        </p:blipFill>
        <p:spPr>
          <a:xfrm>
            <a:off x="10099343" y="3084394"/>
            <a:ext cx="1484939" cy="3773606"/>
          </a:xfrm>
          <a:prstGeom prst="rect">
            <a:avLst/>
          </a:prstGeom>
        </p:spPr>
      </p:pic>
      <p:sp>
        <p:nvSpPr>
          <p:cNvPr id="8" name="テキスト ボックス 7">
            <a:extLst>
              <a:ext uri="{FF2B5EF4-FFF2-40B4-BE49-F238E27FC236}">
                <a16:creationId xmlns:a16="http://schemas.microsoft.com/office/drawing/2014/main" id="{C2177BE3-8074-F948-71AE-CD6C208455A2}"/>
              </a:ext>
            </a:extLst>
          </p:cNvPr>
          <p:cNvSpPr txBox="1"/>
          <p:nvPr/>
        </p:nvSpPr>
        <p:spPr>
          <a:xfrm>
            <a:off x="418011" y="1510283"/>
            <a:ext cx="8065593" cy="449739"/>
          </a:xfrm>
          <a:prstGeom prst="rect">
            <a:avLst/>
          </a:prstGeom>
          <a:noFill/>
        </p:spPr>
        <p:txBody>
          <a:bodyPr wrap="square">
            <a:spAutoFit/>
          </a:bodyPr>
          <a:lstStyle/>
          <a:p>
            <a:pPr>
              <a:lnSpc>
                <a:spcPct val="150000"/>
              </a:lnSpc>
            </a:pPr>
            <a:r>
              <a:rPr lang="ja-JP" altLang="en-US" sz="1800">
                <a:highlight>
                  <a:srgbClr val="FFFF00"/>
                </a:highlight>
                <a:latin typeface="Meiryo UI" panose="020B0604030504040204" pitchFamily="34" charset="-128"/>
                <a:ea typeface="Meiryo UI" panose="020B0604030504040204" pitchFamily="34" charset="-128"/>
              </a:rPr>
              <a:t>「問題提起</a:t>
            </a:r>
            <a:r>
              <a:rPr lang="en-US" altLang="ja-JP" sz="1800" dirty="0">
                <a:highlight>
                  <a:srgbClr val="FFFF00"/>
                </a:highlight>
                <a:latin typeface="Meiryo UI" panose="020B0604030504040204" pitchFamily="34" charset="-128"/>
                <a:ea typeface="Meiryo UI" panose="020B0604030504040204" pitchFamily="34" charset="-128"/>
              </a:rPr>
              <a:t> </a:t>
            </a:r>
            <a:r>
              <a:rPr lang="ja-JP" altLang="en-US" sz="1800">
                <a:highlight>
                  <a:srgbClr val="FFFF00"/>
                </a:highlight>
                <a:latin typeface="Meiryo UI" panose="020B0604030504040204" pitchFamily="34" charset="-128"/>
                <a:ea typeface="Meiryo UI" panose="020B0604030504040204" pitchFamily="34" charset="-128"/>
              </a:rPr>
              <a:t>→</a:t>
            </a:r>
            <a:r>
              <a:rPr lang="en-US" altLang="ja-JP" sz="1800" dirty="0">
                <a:highlight>
                  <a:srgbClr val="FFFF00"/>
                </a:highlight>
                <a:latin typeface="Meiryo UI" panose="020B0604030504040204" pitchFamily="34" charset="-128"/>
                <a:ea typeface="Meiryo UI" panose="020B0604030504040204" pitchFamily="34" charset="-128"/>
              </a:rPr>
              <a:t> </a:t>
            </a:r>
            <a:r>
              <a:rPr lang="ja-JP" altLang="en-US" sz="1800">
                <a:highlight>
                  <a:srgbClr val="FFFF00"/>
                </a:highlight>
                <a:latin typeface="Meiryo UI" panose="020B0604030504040204" pitchFamily="34" charset="-128"/>
                <a:ea typeface="Meiryo UI" panose="020B0604030504040204" pitchFamily="34" charset="-128"/>
              </a:rPr>
              <a:t>共感</a:t>
            </a:r>
            <a:r>
              <a:rPr lang="en-US" altLang="ja-JP" sz="1800" dirty="0">
                <a:highlight>
                  <a:srgbClr val="FFFF00"/>
                </a:highlight>
                <a:latin typeface="Meiryo UI" panose="020B0604030504040204" pitchFamily="34" charset="-128"/>
                <a:ea typeface="Meiryo UI" panose="020B0604030504040204" pitchFamily="34" charset="-128"/>
              </a:rPr>
              <a:t> </a:t>
            </a:r>
            <a:r>
              <a:rPr lang="ja-JP" altLang="en-US" sz="1800">
                <a:highlight>
                  <a:srgbClr val="FFFF00"/>
                </a:highlight>
                <a:latin typeface="Meiryo UI" panose="020B0604030504040204" pitchFamily="34" charset="-128"/>
                <a:ea typeface="Meiryo UI" panose="020B0604030504040204" pitchFamily="34" charset="-128"/>
              </a:rPr>
              <a:t>→（信頼性の提示）→</a:t>
            </a:r>
            <a:r>
              <a:rPr lang="en-US" altLang="ja-JP" sz="1800" dirty="0">
                <a:highlight>
                  <a:srgbClr val="FFFF00"/>
                </a:highlight>
                <a:latin typeface="Meiryo UI" panose="020B0604030504040204" pitchFamily="34" charset="-128"/>
                <a:ea typeface="Meiryo UI" panose="020B0604030504040204" pitchFamily="34" charset="-128"/>
              </a:rPr>
              <a:t> </a:t>
            </a:r>
            <a:r>
              <a:rPr lang="ja-JP" altLang="en-US" sz="1800">
                <a:highlight>
                  <a:srgbClr val="FFFF00"/>
                </a:highlight>
                <a:latin typeface="Meiryo UI" panose="020B0604030504040204" pitchFamily="34" charset="-128"/>
                <a:ea typeface="Meiryo UI" panose="020B0604030504040204" pitchFamily="34" charset="-128"/>
              </a:rPr>
              <a:t>結論」を取り入れたリード文の例</a:t>
            </a:r>
            <a:endParaRPr lang="en-US" altLang="ja-JP" sz="1800" dirty="0">
              <a:highlight>
                <a:srgbClr val="FFFF00"/>
              </a:highlight>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540742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Marketing Driven </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5447211" cy="584775"/>
          </a:xfrm>
          <a:prstGeom prst="rect">
            <a:avLst/>
          </a:prstGeom>
          <a:noFill/>
        </p:spPr>
        <p:txBody>
          <a:bodyPr wrap="square" rtlCol="0">
            <a:spAutoFit/>
          </a:bodyPr>
          <a:lstStyle/>
          <a:p>
            <a:r>
              <a:rPr kumimoji="1" lang="ja-JP" altLang="en-US" sz="3200" b="1">
                <a:solidFill>
                  <a:schemeClr val="bg1"/>
                </a:solidFill>
                <a:latin typeface="+mn-ea"/>
              </a:rPr>
              <a:t>見出しタイトル</a:t>
            </a:r>
          </a:p>
        </p:txBody>
      </p:sp>
      <p:sp>
        <p:nvSpPr>
          <p:cNvPr id="3" name="テキスト ボックス 2">
            <a:extLst>
              <a:ext uri="{FF2B5EF4-FFF2-40B4-BE49-F238E27FC236}">
                <a16:creationId xmlns:a16="http://schemas.microsoft.com/office/drawing/2014/main" id="{EEAB8B94-FB62-FC84-228B-AB8F5785F1F8}"/>
              </a:ext>
            </a:extLst>
          </p:cNvPr>
          <p:cNvSpPr txBox="1"/>
          <p:nvPr/>
        </p:nvSpPr>
        <p:spPr>
          <a:xfrm>
            <a:off x="492001" y="1506393"/>
            <a:ext cx="11177516" cy="1236877"/>
          </a:xfrm>
          <a:prstGeom prst="rect">
            <a:avLst/>
          </a:prstGeom>
          <a:noFill/>
        </p:spPr>
        <p:txBody>
          <a:bodyPr wrap="square">
            <a:spAutoFit/>
          </a:bodyPr>
          <a:lstStyle/>
          <a:p>
            <a:pPr>
              <a:lnSpc>
                <a:spcPct val="120000"/>
              </a:lnSpc>
            </a:pPr>
            <a:r>
              <a:rPr lang="ja-JP" altLang="en-US">
                <a:latin typeface="Meiryo UI" panose="020B0604030504040204" pitchFamily="34" charset="-128"/>
                <a:ea typeface="Meiryo UI" panose="020B0604030504040204" pitchFamily="34" charset="-128"/>
              </a:rPr>
              <a:t>記事中の見出しタイトルは、その見出しを見ただけでどんな内容が書かれているのかわかる内容にするのが望ましいです。</a:t>
            </a:r>
            <a:r>
              <a:rPr lang="ja-JP" altLang="en-US" sz="2800">
                <a:latin typeface="Meiryo UI" panose="020B0604030504040204" pitchFamily="34" charset="-128"/>
                <a:ea typeface="Meiryo UI" panose="020B0604030504040204" pitchFamily="34" charset="-128"/>
              </a:rPr>
              <a:t>「読者は見出しだけを見て内容を確認する傾向がある</a:t>
            </a:r>
            <a:r>
              <a:rPr lang="ja-JP" altLang="en" sz="2800">
                <a:latin typeface="Meiryo UI" panose="020B0604030504040204" pitchFamily="34" charset="-128"/>
                <a:ea typeface="Meiryo UI" panose="020B0604030504040204" pitchFamily="34" charset="-128"/>
              </a:rPr>
              <a:t>」</a:t>
            </a:r>
            <a:r>
              <a:rPr lang="ja-JP" altLang="en-US">
                <a:latin typeface="Meiryo UI" panose="020B0604030504040204" pitchFamily="34" charset="-128"/>
                <a:ea typeface="Meiryo UI" panose="020B0604030504040204" pitchFamily="34" charset="-128"/>
              </a:rPr>
              <a:t>というデータもあるぐらいなので、伝えたい内容をしっかり伝えられる見出しにしましょう。 </a:t>
            </a:r>
          </a:p>
        </p:txBody>
      </p:sp>
      <p:sp>
        <p:nvSpPr>
          <p:cNvPr id="15" name="ドーナツ 14">
            <a:extLst>
              <a:ext uri="{FF2B5EF4-FFF2-40B4-BE49-F238E27FC236}">
                <a16:creationId xmlns:a16="http://schemas.microsoft.com/office/drawing/2014/main" id="{B39C09EB-79E5-A0A8-4F3E-BA0618772D98}"/>
              </a:ext>
            </a:extLst>
          </p:cNvPr>
          <p:cNvSpPr/>
          <p:nvPr/>
        </p:nvSpPr>
        <p:spPr>
          <a:xfrm>
            <a:off x="7070061" y="3377544"/>
            <a:ext cx="3069948" cy="3058350"/>
          </a:xfrm>
          <a:prstGeom prst="donut">
            <a:avLst>
              <a:gd name="adj" fmla="val 19782"/>
            </a:avLst>
          </a:prstGeom>
          <a:solidFill>
            <a:srgbClr val="C00000">
              <a:alpha val="1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乗算記号 15">
            <a:extLst>
              <a:ext uri="{FF2B5EF4-FFF2-40B4-BE49-F238E27FC236}">
                <a16:creationId xmlns:a16="http://schemas.microsoft.com/office/drawing/2014/main" id="{86904380-4663-ECA9-BC83-3A3B08BDC8A8}"/>
              </a:ext>
            </a:extLst>
          </p:cNvPr>
          <p:cNvSpPr/>
          <p:nvPr/>
        </p:nvSpPr>
        <p:spPr>
          <a:xfrm>
            <a:off x="1057577" y="3009715"/>
            <a:ext cx="4019857" cy="4008369"/>
          </a:xfrm>
          <a:prstGeom prst="mathMultiply">
            <a:avLst>
              <a:gd name="adj1" fmla="val 13134"/>
            </a:avLst>
          </a:prstGeom>
          <a:solidFill>
            <a:srgbClr val="EDEDED">
              <a:alpha val="7647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C104B6B9-DCE9-9653-8575-F4034EF06A9E}"/>
              </a:ext>
            </a:extLst>
          </p:cNvPr>
          <p:cNvSpPr txBox="1"/>
          <p:nvPr/>
        </p:nvSpPr>
        <p:spPr>
          <a:xfrm>
            <a:off x="1182830" y="4722053"/>
            <a:ext cx="3894604" cy="369332"/>
          </a:xfrm>
          <a:prstGeom prst="rect">
            <a:avLst/>
          </a:prstGeom>
          <a:noFill/>
        </p:spPr>
        <p:txBody>
          <a:bodyPr wrap="square">
            <a:spAutoFit/>
          </a:bodyPr>
          <a:lstStyle/>
          <a:p>
            <a:pPr algn="ctr"/>
            <a:r>
              <a:rPr lang="en" altLang="ja-JP" b="1" dirty="0">
                <a:solidFill>
                  <a:srgbClr val="323232"/>
                </a:solidFill>
                <a:effectLst/>
                <a:latin typeface="Meiryo UI" panose="020B0604030504040204" pitchFamily="34" charset="-128"/>
                <a:ea typeface="Meiryo UI" panose="020B0604030504040204" pitchFamily="34" charset="-128"/>
              </a:rPr>
              <a:t>SEO</a:t>
            </a:r>
            <a:r>
              <a:rPr lang="ja-JP" altLang="en-US" b="1" dirty="0">
                <a:solidFill>
                  <a:srgbClr val="323232"/>
                </a:solidFill>
                <a:effectLst/>
                <a:latin typeface="Meiryo UI" panose="020B0604030504040204" pitchFamily="34" charset="-128"/>
                <a:ea typeface="Meiryo UI" panose="020B0604030504040204" pitchFamily="34" charset="-128"/>
              </a:rPr>
              <a:t>の施策は</a:t>
            </a:r>
            <a:r>
              <a:rPr lang="en" altLang="ja-JP" b="1" dirty="0">
                <a:solidFill>
                  <a:srgbClr val="323232"/>
                </a:solidFill>
                <a:effectLst/>
                <a:latin typeface="Meiryo UI" panose="020B0604030504040204" pitchFamily="34" charset="-128"/>
                <a:ea typeface="Meiryo UI" panose="020B0604030504040204" pitchFamily="34" charset="-128"/>
              </a:rPr>
              <a:t>2</a:t>
            </a:r>
            <a:r>
              <a:rPr lang="ja-JP" altLang="en-US" b="1" dirty="0">
                <a:solidFill>
                  <a:srgbClr val="323232"/>
                </a:solidFill>
                <a:effectLst/>
                <a:latin typeface="Meiryo UI" panose="020B0604030504040204" pitchFamily="34" charset="-128"/>
                <a:ea typeface="Meiryo UI" panose="020B0604030504040204" pitchFamily="34" charset="-128"/>
              </a:rPr>
              <a:t>種類</a:t>
            </a:r>
            <a:endParaRPr lang="en" altLang="ja-JP" dirty="0">
              <a:solidFill>
                <a:srgbClr val="323232"/>
              </a:solidFill>
              <a:effectLst/>
              <a:latin typeface="Meiryo UI" panose="020B0604030504040204" pitchFamily="34" charset="-128"/>
              <a:ea typeface="Meiryo UI" panose="020B0604030504040204" pitchFamily="34" charset="-128"/>
            </a:endParaRPr>
          </a:p>
        </p:txBody>
      </p:sp>
      <p:sp>
        <p:nvSpPr>
          <p:cNvPr id="19" name="テキスト ボックス 18">
            <a:extLst>
              <a:ext uri="{FF2B5EF4-FFF2-40B4-BE49-F238E27FC236}">
                <a16:creationId xmlns:a16="http://schemas.microsoft.com/office/drawing/2014/main" id="{60276E0D-7D0B-E599-761D-95706A5FEBB2}"/>
              </a:ext>
            </a:extLst>
          </p:cNvPr>
          <p:cNvSpPr txBox="1"/>
          <p:nvPr/>
        </p:nvSpPr>
        <p:spPr>
          <a:xfrm>
            <a:off x="6657733" y="4587266"/>
            <a:ext cx="3894604" cy="646331"/>
          </a:xfrm>
          <a:prstGeom prst="rect">
            <a:avLst/>
          </a:prstGeom>
          <a:noFill/>
        </p:spPr>
        <p:txBody>
          <a:bodyPr wrap="square">
            <a:spAutoFit/>
          </a:bodyPr>
          <a:lstStyle/>
          <a:p>
            <a:pPr algn="ctr"/>
            <a:r>
              <a:rPr lang="en" altLang="ja-JP" b="1" dirty="0">
                <a:solidFill>
                  <a:srgbClr val="323232"/>
                </a:solidFill>
                <a:effectLst/>
                <a:latin typeface="Meiryo UI" panose="020B0604030504040204" pitchFamily="34" charset="-128"/>
                <a:ea typeface="Meiryo UI" panose="020B0604030504040204" pitchFamily="34" charset="-128"/>
              </a:rPr>
              <a:t>SEO</a:t>
            </a:r>
            <a:r>
              <a:rPr lang="ja-JP" altLang="en-US" b="1" dirty="0">
                <a:solidFill>
                  <a:srgbClr val="323232"/>
                </a:solidFill>
                <a:effectLst/>
                <a:latin typeface="Meiryo UI" panose="020B0604030504040204" pitchFamily="34" charset="-128"/>
                <a:ea typeface="Meiryo UI" panose="020B0604030504040204" pitchFamily="34" charset="-128"/>
              </a:rPr>
              <a:t>は「内部施策」と「外部施策」の</a:t>
            </a:r>
            <a:endParaRPr lang="en-US" altLang="ja-JP" b="1" dirty="0">
              <a:solidFill>
                <a:srgbClr val="323232"/>
              </a:solidFill>
              <a:effectLst/>
              <a:latin typeface="Meiryo UI" panose="020B0604030504040204" pitchFamily="34" charset="-128"/>
              <a:ea typeface="Meiryo UI" panose="020B0604030504040204" pitchFamily="34" charset="-128"/>
            </a:endParaRPr>
          </a:p>
          <a:p>
            <a:pPr algn="ctr"/>
            <a:r>
              <a:rPr lang="en" altLang="ja-JP" b="1" dirty="0">
                <a:solidFill>
                  <a:srgbClr val="323232"/>
                </a:solidFill>
                <a:effectLst/>
                <a:latin typeface="Meiryo UI" panose="020B0604030504040204" pitchFamily="34" charset="-128"/>
                <a:ea typeface="Meiryo UI" panose="020B0604030504040204" pitchFamily="34" charset="-128"/>
              </a:rPr>
              <a:t>2</a:t>
            </a:r>
            <a:r>
              <a:rPr lang="ja-JP" altLang="en-US" b="1" dirty="0">
                <a:solidFill>
                  <a:srgbClr val="323232"/>
                </a:solidFill>
                <a:effectLst/>
                <a:latin typeface="Meiryo UI" panose="020B0604030504040204" pitchFamily="34" charset="-128"/>
                <a:ea typeface="Meiryo UI" panose="020B0604030504040204" pitchFamily="34" charset="-128"/>
              </a:rPr>
              <a:t>種類が存在する</a:t>
            </a:r>
            <a:endParaRPr lang="en" altLang="ja-JP" dirty="0">
              <a:solidFill>
                <a:srgbClr val="323232"/>
              </a:solidFill>
              <a:effectLst/>
              <a:latin typeface="Meiryo UI" panose="020B0604030504040204" pitchFamily="34" charset="-128"/>
              <a:ea typeface="Meiryo UI" panose="020B0604030504040204" pitchFamily="34" charset="-128"/>
            </a:endParaRPr>
          </a:p>
        </p:txBody>
      </p:sp>
      <p:sp>
        <p:nvSpPr>
          <p:cNvPr id="20" name="テキスト ボックス 19">
            <a:extLst>
              <a:ext uri="{FF2B5EF4-FFF2-40B4-BE49-F238E27FC236}">
                <a16:creationId xmlns:a16="http://schemas.microsoft.com/office/drawing/2014/main" id="{B74E2C72-7976-0A68-1267-5C64176E9B61}"/>
              </a:ext>
            </a:extLst>
          </p:cNvPr>
          <p:cNvSpPr txBox="1"/>
          <p:nvPr/>
        </p:nvSpPr>
        <p:spPr>
          <a:xfrm>
            <a:off x="6657733" y="3183642"/>
            <a:ext cx="3894604" cy="369332"/>
          </a:xfrm>
          <a:prstGeom prst="rect">
            <a:avLst/>
          </a:prstGeom>
          <a:noFill/>
        </p:spPr>
        <p:txBody>
          <a:bodyPr wrap="square">
            <a:spAutoFit/>
          </a:bodyPr>
          <a:lstStyle/>
          <a:p>
            <a:pPr algn="ctr"/>
            <a:r>
              <a:rPr lang="en-US" altLang="ja-JP" b="1" dirty="0">
                <a:solidFill>
                  <a:srgbClr val="C00000"/>
                </a:solidFill>
                <a:effectLst/>
                <a:latin typeface="Meiryo UI" panose="020B0604030504040204" pitchFamily="34" charset="-128"/>
                <a:ea typeface="Meiryo UI" panose="020B0604030504040204" pitchFamily="34" charset="-128"/>
              </a:rPr>
              <a:t>GOOD</a:t>
            </a:r>
            <a:endParaRPr lang="en" altLang="ja-JP" dirty="0">
              <a:solidFill>
                <a:srgbClr val="C00000"/>
              </a:solidFill>
              <a:effectLst/>
              <a:latin typeface="Meiryo UI" panose="020B0604030504040204" pitchFamily="34" charset="-128"/>
              <a:ea typeface="Meiryo UI" panose="020B0604030504040204" pitchFamily="34" charset="-128"/>
            </a:endParaRPr>
          </a:p>
        </p:txBody>
      </p:sp>
      <p:sp>
        <p:nvSpPr>
          <p:cNvPr id="21" name="テキスト ボックス 20">
            <a:extLst>
              <a:ext uri="{FF2B5EF4-FFF2-40B4-BE49-F238E27FC236}">
                <a16:creationId xmlns:a16="http://schemas.microsoft.com/office/drawing/2014/main" id="{582F7F80-D1C6-C004-ED2C-A45BB20BBE70}"/>
              </a:ext>
            </a:extLst>
          </p:cNvPr>
          <p:cNvSpPr txBox="1"/>
          <p:nvPr/>
        </p:nvSpPr>
        <p:spPr>
          <a:xfrm>
            <a:off x="1120203" y="3183642"/>
            <a:ext cx="3894604" cy="369332"/>
          </a:xfrm>
          <a:prstGeom prst="rect">
            <a:avLst/>
          </a:prstGeom>
          <a:noFill/>
        </p:spPr>
        <p:txBody>
          <a:bodyPr wrap="square">
            <a:spAutoFit/>
          </a:bodyPr>
          <a:lstStyle/>
          <a:p>
            <a:pPr algn="ctr"/>
            <a:r>
              <a:rPr lang="en-US" altLang="ja-JP" b="1" dirty="0">
                <a:solidFill>
                  <a:schemeClr val="bg2">
                    <a:lumMod val="25000"/>
                  </a:schemeClr>
                </a:solidFill>
                <a:effectLst/>
                <a:latin typeface="Meiryo UI" panose="020B0604030504040204" pitchFamily="34" charset="-128"/>
                <a:ea typeface="Meiryo UI" panose="020B0604030504040204" pitchFamily="34" charset="-128"/>
              </a:rPr>
              <a:t>BAD</a:t>
            </a:r>
            <a:endParaRPr lang="en" altLang="ja-JP" dirty="0">
              <a:solidFill>
                <a:schemeClr val="bg2">
                  <a:lumMod val="25000"/>
                </a:schemeClr>
              </a:solidFill>
              <a:effectLst/>
              <a:latin typeface="Meiryo UI" panose="020B0604030504040204" pitchFamily="34" charset="-128"/>
              <a:ea typeface="Meiryo UI" panose="020B0604030504040204" pitchFamily="34" charset="-128"/>
            </a:endParaRPr>
          </a:p>
        </p:txBody>
      </p:sp>
      <p:sp>
        <p:nvSpPr>
          <p:cNvPr id="22" name="矢印: 左右 31">
            <a:extLst>
              <a:ext uri="{FF2B5EF4-FFF2-40B4-BE49-F238E27FC236}">
                <a16:creationId xmlns:a16="http://schemas.microsoft.com/office/drawing/2014/main" id="{9176D0E5-4999-12CD-1962-80E8482439AE}"/>
              </a:ext>
            </a:extLst>
          </p:cNvPr>
          <p:cNvSpPr/>
          <p:nvPr/>
        </p:nvSpPr>
        <p:spPr>
          <a:xfrm>
            <a:off x="5448951" y="4722053"/>
            <a:ext cx="707773" cy="245893"/>
          </a:xfrm>
          <a:prstGeom prst="leftRightArrow">
            <a:avLst>
              <a:gd name="adj1" fmla="val 27688"/>
              <a:gd name="adj2" fmla="val 79750"/>
            </a:avLst>
          </a:prstGeom>
          <a:solidFill>
            <a:schemeClr val="bg2">
              <a:lumMod val="50000"/>
            </a:scheme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kumimoji="1" lang="ja-JP" altLang="en-US" sz="1200" dirty="0" err="1">
              <a:solidFill>
                <a:schemeClr val="tx1"/>
              </a:solidFill>
              <a:latin typeface="Noto Sans JP Regular" panose="020B0500000000000000" pitchFamily="34" charset="-128"/>
              <a:ea typeface="Noto Sans JP Regular" panose="020B0500000000000000" pitchFamily="34" charset="-128"/>
              <a:cs typeface="Arial" pitchFamily="34" charset="0"/>
            </a:endParaRPr>
          </a:p>
        </p:txBody>
      </p:sp>
      <p:sp>
        <p:nvSpPr>
          <p:cNvPr id="23" name="四角形吹き出し 22">
            <a:extLst>
              <a:ext uri="{FF2B5EF4-FFF2-40B4-BE49-F238E27FC236}">
                <a16:creationId xmlns:a16="http://schemas.microsoft.com/office/drawing/2014/main" id="{CCC79ACB-B1A7-A982-3112-72BB65B4A980}"/>
              </a:ext>
            </a:extLst>
          </p:cNvPr>
          <p:cNvSpPr/>
          <p:nvPr/>
        </p:nvSpPr>
        <p:spPr>
          <a:xfrm>
            <a:off x="10015161" y="3106208"/>
            <a:ext cx="1392071" cy="790992"/>
          </a:xfrm>
          <a:prstGeom prst="wedgeRectCallout">
            <a:avLst>
              <a:gd name="adj1" fmla="val -30637"/>
              <a:gd name="adj2" fmla="val 76303"/>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403BB883-A640-AC59-AC92-E2456334BFED}"/>
              </a:ext>
            </a:extLst>
          </p:cNvPr>
          <p:cNvSpPr txBox="1"/>
          <p:nvPr/>
        </p:nvSpPr>
        <p:spPr>
          <a:xfrm>
            <a:off x="10063193" y="3240094"/>
            <a:ext cx="1344039" cy="523220"/>
          </a:xfrm>
          <a:prstGeom prst="rect">
            <a:avLst/>
          </a:prstGeom>
          <a:noFill/>
        </p:spPr>
        <p:txBody>
          <a:bodyPr wrap="square">
            <a:spAutoFit/>
          </a:bodyPr>
          <a:lstStyle/>
          <a:p>
            <a:r>
              <a:rPr lang="ja-JP" altLang="en-US" sz="1400">
                <a:solidFill>
                  <a:srgbClr val="C00000"/>
                </a:solidFill>
                <a:effectLst/>
                <a:latin typeface="Meiryo UI" panose="020B0604030504040204" pitchFamily="34" charset="-128"/>
                <a:ea typeface="Meiryo UI" panose="020B0604030504040204" pitchFamily="34" charset="-128"/>
              </a:rPr>
              <a:t>パッと見たときに内容が伝わる</a:t>
            </a:r>
            <a:endParaRPr lang="en" altLang="ja-JP" sz="1400" dirty="0">
              <a:solidFill>
                <a:srgbClr val="C00000"/>
              </a:solidFill>
              <a:effectLst/>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823594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1007B049-5B8F-6144-2BF1-3994F6D49811}"/>
              </a:ext>
            </a:extLst>
          </p:cNvPr>
          <p:cNvSpPr/>
          <p:nvPr/>
        </p:nvSpPr>
        <p:spPr>
          <a:xfrm>
            <a:off x="412519" y="4243773"/>
            <a:ext cx="11237177" cy="1207362"/>
          </a:xfrm>
          <a:prstGeom prst="rect">
            <a:avLst/>
          </a:prstGeom>
          <a:solidFill>
            <a:schemeClr val="bg1"/>
          </a:solidFill>
          <a:ln w="57150">
            <a:solidFill>
              <a:srgbClr val="2F5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15027772-C153-FA39-B2C4-4BADBC239D87}"/>
              </a:ext>
            </a:extLst>
          </p:cNvPr>
          <p:cNvSpPr/>
          <p:nvPr/>
        </p:nvSpPr>
        <p:spPr>
          <a:xfrm>
            <a:off x="418011" y="2512660"/>
            <a:ext cx="11237177" cy="1207362"/>
          </a:xfrm>
          <a:prstGeom prst="rect">
            <a:avLst/>
          </a:prstGeom>
          <a:solidFill>
            <a:schemeClr val="bg1"/>
          </a:solidFill>
          <a:ln w="57150">
            <a:solidFill>
              <a:srgbClr val="2F5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7AC6B775-CA06-EBB1-8B6B-57B90491FBD1}"/>
              </a:ext>
            </a:extLst>
          </p:cNvPr>
          <p:cNvSpPr/>
          <p:nvPr/>
        </p:nvSpPr>
        <p:spPr>
          <a:xfrm>
            <a:off x="4583096" y="3193578"/>
            <a:ext cx="1378424" cy="17534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Marketing Driven </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5447211" cy="584775"/>
          </a:xfrm>
          <a:prstGeom prst="rect">
            <a:avLst/>
          </a:prstGeom>
          <a:noFill/>
        </p:spPr>
        <p:txBody>
          <a:bodyPr wrap="square" rtlCol="0">
            <a:spAutoFit/>
          </a:bodyPr>
          <a:lstStyle/>
          <a:p>
            <a:r>
              <a:rPr kumimoji="1" lang="ja-JP" altLang="en-US" sz="3200" b="1">
                <a:solidFill>
                  <a:schemeClr val="bg1"/>
                </a:solidFill>
                <a:latin typeface="+mn-ea"/>
              </a:rPr>
              <a:t>まとめの書き方</a:t>
            </a:r>
          </a:p>
        </p:txBody>
      </p:sp>
      <p:sp>
        <p:nvSpPr>
          <p:cNvPr id="3" name="テキスト ボックス 2">
            <a:extLst>
              <a:ext uri="{FF2B5EF4-FFF2-40B4-BE49-F238E27FC236}">
                <a16:creationId xmlns:a16="http://schemas.microsoft.com/office/drawing/2014/main" id="{8965B2E7-2BD3-D35C-99E4-89573A963BE1}"/>
              </a:ext>
            </a:extLst>
          </p:cNvPr>
          <p:cNvSpPr txBox="1"/>
          <p:nvPr/>
        </p:nvSpPr>
        <p:spPr>
          <a:xfrm>
            <a:off x="418011" y="1498811"/>
            <a:ext cx="8331958" cy="369332"/>
          </a:xfrm>
          <a:prstGeom prst="rect">
            <a:avLst/>
          </a:prstGeom>
          <a:noFill/>
        </p:spPr>
        <p:txBody>
          <a:bodyPr wrap="square">
            <a:spAutoFit/>
          </a:bodyPr>
          <a:lstStyle/>
          <a:p>
            <a:r>
              <a:rPr lang="ja-JP" altLang="en-US">
                <a:latin typeface="Meiryo UI" panose="020B0604030504040204" pitchFamily="34" charset="-128"/>
                <a:ea typeface="Meiryo UI" panose="020B0604030504040204" pitchFamily="34" charset="-128"/>
              </a:rPr>
              <a:t>記事最後の箇所のまとめ部分は、記事の内容を改めてまとめるパートになります。</a:t>
            </a:r>
          </a:p>
        </p:txBody>
      </p:sp>
      <p:pic>
        <p:nvPicPr>
          <p:cNvPr id="8" name="図 7">
            <a:extLst>
              <a:ext uri="{FF2B5EF4-FFF2-40B4-BE49-F238E27FC236}">
                <a16:creationId xmlns:a16="http://schemas.microsoft.com/office/drawing/2014/main" id="{7A1F7DC6-30CB-ECD8-46FA-20EC8D61164A}"/>
              </a:ext>
            </a:extLst>
          </p:cNvPr>
          <p:cNvPicPr>
            <a:picLocks noChangeAspect="1"/>
          </p:cNvPicPr>
          <p:nvPr/>
        </p:nvPicPr>
        <p:blipFill>
          <a:blip r:embed="rId2"/>
          <a:stretch>
            <a:fillRect/>
          </a:stretch>
        </p:blipFill>
        <p:spPr>
          <a:xfrm>
            <a:off x="418011" y="2267425"/>
            <a:ext cx="1138924" cy="1271186"/>
          </a:xfrm>
          <a:prstGeom prst="rect">
            <a:avLst/>
          </a:prstGeom>
        </p:spPr>
      </p:pic>
      <p:pic>
        <p:nvPicPr>
          <p:cNvPr id="9" name="図 8">
            <a:extLst>
              <a:ext uri="{FF2B5EF4-FFF2-40B4-BE49-F238E27FC236}">
                <a16:creationId xmlns:a16="http://schemas.microsoft.com/office/drawing/2014/main" id="{2174A59C-B962-B7C4-14A3-172CD3FACE77}"/>
              </a:ext>
            </a:extLst>
          </p:cNvPr>
          <p:cNvPicPr>
            <a:picLocks noChangeAspect="1"/>
          </p:cNvPicPr>
          <p:nvPr/>
        </p:nvPicPr>
        <p:blipFill>
          <a:blip r:embed="rId3"/>
          <a:stretch>
            <a:fillRect/>
          </a:stretch>
        </p:blipFill>
        <p:spPr>
          <a:xfrm>
            <a:off x="418011" y="4078961"/>
            <a:ext cx="1138924" cy="1291800"/>
          </a:xfrm>
          <a:prstGeom prst="rect">
            <a:avLst/>
          </a:prstGeom>
        </p:spPr>
      </p:pic>
      <p:sp>
        <p:nvSpPr>
          <p:cNvPr id="11" name="テキスト ボックス 10">
            <a:extLst>
              <a:ext uri="{FF2B5EF4-FFF2-40B4-BE49-F238E27FC236}">
                <a16:creationId xmlns:a16="http://schemas.microsoft.com/office/drawing/2014/main" id="{48F93C58-3F0D-E4DB-CC1B-1FC62E4E46CD}"/>
              </a:ext>
            </a:extLst>
          </p:cNvPr>
          <p:cNvSpPr txBox="1"/>
          <p:nvPr/>
        </p:nvSpPr>
        <p:spPr>
          <a:xfrm>
            <a:off x="1801505" y="2845698"/>
            <a:ext cx="8062084" cy="523220"/>
          </a:xfrm>
          <a:prstGeom prst="rect">
            <a:avLst/>
          </a:prstGeom>
          <a:noFill/>
        </p:spPr>
        <p:txBody>
          <a:bodyPr wrap="square">
            <a:spAutoFit/>
          </a:bodyPr>
          <a:lstStyle/>
          <a:p>
            <a:r>
              <a:rPr lang="ja-JP" altLang="en-US">
                <a:latin typeface="Meiryo UI" panose="020B0604030504040204" pitchFamily="34" charset="-128"/>
                <a:ea typeface="Meiryo UI" panose="020B0604030504040204" pitchFamily="34" charset="-128"/>
              </a:rPr>
              <a:t>どんな内容の記事だったのかを</a:t>
            </a:r>
            <a:r>
              <a:rPr lang="ja-JP" altLang="en-US" sz="2800">
                <a:latin typeface="Meiryo UI" panose="020B0604030504040204" pitchFamily="34" charset="-128"/>
                <a:ea typeface="Meiryo UI" panose="020B0604030504040204" pitchFamily="34" charset="-128"/>
              </a:rPr>
              <a:t>箇条書き</a:t>
            </a:r>
            <a:r>
              <a:rPr lang="ja-JP" altLang="en-US">
                <a:latin typeface="Meiryo UI" panose="020B0604030504040204" pitchFamily="34" charset="-128"/>
                <a:ea typeface="Meiryo UI" panose="020B0604030504040204" pitchFamily="34" charset="-128"/>
              </a:rPr>
              <a:t>などを使用して書くと読みやすい</a:t>
            </a:r>
          </a:p>
        </p:txBody>
      </p:sp>
      <p:sp>
        <p:nvSpPr>
          <p:cNvPr id="13" name="正方形/長方形 12">
            <a:extLst>
              <a:ext uri="{FF2B5EF4-FFF2-40B4-BE49-F238E27FC236}">
                <a16:creationId xmlns:a16="http://schemas.microsoft.com/office/drawing/2014/main" id="{91730B5D-92D4-606A-86F6-0667F26F849B}"/>
              </a:ext>
            </a:extLst>
          </p:cNvPr>
          <p:cNvSpPr/>
          <p:nvPr/>
        </p:nvSpPr>
        <p:spPr>
          <a:xfrm>
            <a:off x="5970895" y="4940489"/>
            <a:ext cx="3892694" cy="135019"/>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B2E44F52-E578-B0ED-4825-DABE3C15EC19}"/>
              </a:ext>
            </a:extLst>
          </p:cNvPr>
          <p:cNvSpPr txBox="1"/>
          <p:nvPr/>
        </p:nvSpPr>
        <p:spPr>
          <a:xfrm>
            <a:off x="1801505" y="4615699"/>
            <a:ext cx="9717205" cy="523220"/>
          </a:xfrm>
          <a:prstGeom prst="rect">
            <a:avLst/>
          </a:prstGeom>
          <a:noFill/>
        </p:spPr>
        <p:txBody>
          <a:bodyPr wrap="square">
            <a:spAutoFit/>
          </a:bodyPr>
          <a:lstStyle/>
          <a:p>
            <a:r>
              <a:rPr lang="ja-JP" altLang="en-US">
                <a:latin typeface="Meiryo UI" panose="020B0604030504040204" pitchFamily="34" charset="-128"/>
                <a:ea typeface="Meiryo UI" panose="020B0604030504040204" pitchFamily="34" charset="-128"/>
              </a:rPr>
              <a:t>見出しタイトルは「まとめ」といったものではなく、</a:t>
            </a:r>
            <a:r>
              <a:rPr lang="ja-JP" altLang="en-US" sz="2800">
                <a:latin typeface="Meiryo UI" panose="020B0604030504040204" pitchFamily="34" charset="-128"/>
                <a:ea typeface="Meiryo UI" panose="020B0604030504040204" pitchFamily="34" charset="-128"/>
              </a:rPr>
              <a:t>記事全体の振り返りの内容</a:t>
            </a:r>
            <a:r>
              <a:rPr lang="ja-JP" altLang="en-US">
                <a:latin typeface="Meiryo UI" panose="020B0604030504040204" pitchFamily="34" charset="-128"/>
                <a:ea typeface="Meiryo UI" panose="020B0604030504040204" pitchFamily="34" charset="-128"/>
              </a:rPr>
              <a:t>が伝わるものに</a:t>
            </a:r>
          </a:p>
        </p:txBody>
      </p:sp>
    </p:spTree>
    <p:extLst>
      <p:ext uri="{BB962C8B-B14F-4D97-AF65-F5344CB8AC3E}">
        <p14:creationId xmlns:p14="http://schemas.microsoft.com/office/powerpoint/2010/main" val="3813863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Marketing Driven </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7485018" cy="584775"/>
          </a:xfrm>
          <a:prstGeom prst="rect">
            <a:avLst/>
          </a:prstGeom>
          <a:noFill/>
        </p:spPr>
        <p:txBody>
          <a:bodyPr wrap="square" rtlCol="0">
            <a:spAutoFit/>
          </a:bodyPr>
          <a:lstStyle/>
          <a:p>
            <a:r>
              <a:rPr kumimoji="1" lang="en" altLang="ja-JP" sz="3200" b="1" dirty="0">
                <a:solidFill>
                  <a:schemeClr val="bg1"/>
                </a:solidFill>
                <a:latin typeface="+mn-ea"/>
              </a:rPr>
              <a:t>KW</a:t>
            </a:r>
            <a:r>
              <a:rPr kumimoji="1" lang="ja-JP" altLang="en-US" sz="3200" b="1">
                <a:solidFill>
                  <a:schemeClr val="bg1"/>
                </a:solidFill>
                <a:latin typeface="+mn-ea"/>
              </a:rPr>
              <a:t>の関連・類義語・サジェスト</a:t>
            </a:r>
            <a:r>
              <a:rPr kumimoji="1" lang="en" altLang="ja-JP" sz="3200" b="1" dirty="0">
                <a:solidFill>
                  <a:schemeClr val="bg1"/>
                </a:solidFill>
                <a:latin typeface="+mn-ea"/>
              </a:rPr>
              <a:t>KW</a:t>
            </a:r>
          </a:p>
        </p:txBody>
      </p:sp>
      <p:sp>
        <p:nvSpPr>
          <p:cNvPr id="3" name="テキスト ボックス 2">
            <a:extLst>
              <a:ext uri="{FF2B5EF4-FFF2-40B4-BE49-F238E27FC236}">
                <a16:creationId xmlns:a16="http://schemas.microsoft.com/office/drawing/2014/main" id="{D9846779-AACE-8150-1C10-2685DD9438FA}"/>
              </a:ext>
            </a:extLst>
          </p:cNvPr>
          <p:cNvSpPr txBox="1"/>
          <p:nvPr/>
        </p:nvSpPr>
        <p:spPr>
          <a:xfrm>
            <a:off x="361406" y="1378814"/>
            <a:ext cx="11469188" cy="1421543"/>
          </a:xfrm>
          <a:prstGeom prst="rect">
            <a:avLst/>
          </a:prstGeom>
          <a:noFill/>
        </p:spPr>
        <p:txBody>
          <a:bodyPr wrap="square">
            <a:spAutoFit/>
          </a:bodyPr>
          <a:lstStyle/>
          <a:p>
            <a:pPr>
              <a:lnSpc>
                <a:spcPct val="120000"/>
              </a:lnSpc>
            </a:pPr>
            <a:r>
              <a:rPr lang="en" altLang="ja-JP" dirty="0">
                <a:latin typeface="Meiryo UI" panose="020B0604030504040204" pitchFamily="34" charset="-128"/>
                <a:ea typeface="Meiryo UI" panose="020B0604030504040204" pitchFamily="34" charset="-128"/>
              </a:rPr>
              <a:t>SEO</a:t>
            </a:r>
            <a:r>
              <a:rPr lang="ja-JP" altLang="en-US">
                <a:latin typeface="Meiryo UI" panose="020B0604030504040204" pitchFamily="34" charset="-128"/>
                <a:ea typeface="Meiryo UI" panose="020B0604030504040204" pitchFamily="34" charset="-128"/>
              </a:rPr>
              <a:t>ライティングを行ううえで重要な</a:t>
            </a:r>
            <a:r>
              <a:rPr lang="en" altLang="ja-JP" dirty="0">
                <a:latin typeface="Meiryo UI" panose="020B0604030504040204" pitchFamily="34" charset="-128"/>
                <a:ea typeface="Meiryo UI" panose="020B0604030504040204" pitchFamily="34" charset="-128"/>
              </a:rPr>
              <a:t>KW</a:t>
            </a:r>
            <a:r>
              <a:rPr lang="ja-JP" altLang="en-US">
                <a:latin typeface="Meiryo UI" panose="020B0604030504040204" pitchFamily="34" charset="-128"/>
                <a:ea typeface="Meiryo UI" panose="020B0604030504040204" pitchFamily="34" charset="-128"/>
              </a:rPr>
              <a:t>の関連・類義語・サジェスト</a:t>
            </a:r>
            <a:r>
              <a:rPr lang="en" altLang="ja-JP" dirty="0">
                <a:latin typeface="Meiryo UI" panose="020B0604030504040204" pitchFamily="34" charset="-128"/>
                <a:ea typeface="Meiryo UI" panose="020B0604030504040204" pitchFamily="34" charset="-128"/>
              </a:rPr>
              <a:t>KW</a:t>
            </a:r>
            <a:r>
              <a:rPr lang="ja-JP" altLang="en-US">
                <a:latin typeface="Meiryo UI" panose="020B0604030504040204" pitchFamily="34" charset="-128"/>
                <a:ea typeface="Meiryo UI" panose="020B0604030504040204" pitchFamily="34" charset="-128"/>
              </a:rPr>
              <a:t>。これらは</a:t>
            </a:r>
            <a:r>
              <a:rPr lang="ja-JP" altLang="en-US" sz="2800">
                <a:latin typeface="Meiryo UI" panose="020B0604030504040204" pitchFamily="34" charset="-128"/>
                <a:ea typeface="Meiryo UI" panose="020B0604030504040204" pitchFamily="34" charset="-128"/>
              </a:rPr>
              <a:t>タイトル、リード文、見出し、各文章の中で適切に入れていくこと</a:t>
            </a:r>
            <a:r>
              <a:rPr lang="ja-JP" altLang="en-US">
                <a:latin typeface="Meiryo UI" panose="020B0604030504040204" pitchFamily="34" charset="-128"/>
                <a:ea typeface="Meiryo UI" panose="020B0604030504040204" pitchFamily="34" charset="-128"/>
              </a:rPr>
              <a:t>が重要です。抽出方法はとても簡単で、ラッコキーワードや</a:t>
            </a:r>
            <a:r>
              <a:rPr lang="en" altLang="ja-JP" dirty="0">
                <a:latin typeface="Meiryo UI" panose="020B0604030504040204" pitchFamily="34" charset="-128"/>
                <a:ea typeface="Meiryo UI" panose="020B0604030504040204" pitchFamily="34" charset="-128"/>
              </a:rPr>
              <a:t>Google</a:t>
            </a:r>
            <a:r>
              <a:rPr lang="ja-JP" altLang="en-US">
                <a:latin typeface="Meiryo UI" panose="020B0604030504040204" pitchFamily="34" charset="-128"/>
                <a:ea typeface="Meiryo UI" panose="020B0604030504040204" pitchFamily="34" charset="-128"/>
              </a:rPr>
              <a:t>キーワードプランナーを使って抽出することが可能です。</a:t>
            </a:r>
          </a:p>
        </p:txBody>
      </p:sp>
      <p:pic>
        <p:nvPicPr>
          <p:cNvPr id="9" name="図 8" descr="グラフィカル ユーザー インターフェイス, アプリケーション&#10;&#10;自動的に生成された説明">
            <a:extLst>
              <a:ext uri="{FF2B5EF4-FFF2-40B4-BE49-F238E27FC236}">
                <a16:creationId xmlns:a16="http://schemas.microsoft.com/office/drawing/2014/main" id="{B428B52D-C914-5DF7-AAE5-99C26CADE7C4}"/>
              </a:ext>
            </a:extLst>
          </p:cNvPr>
          <p:cNvPicPr>
            <a:picLocks noChangeAspect="1"/>
          </p:cNvPicPr>
          <p:nvPr/>
        </p:nvPicPr>
        <p:blipFill>
          <a:blip r:embed="rId2"/>
          <a:stretch>
            <a:fillRect/>
          </a:stretch>
        </p:blipFill>
        <p:spPr>
          <a:xfrm>
            <a:off x="3174956" y="3246935"/>
            <a:ext cx="7772400" cy="3078294"/>
          </a:xfrm>
          <a:prstGeom prst="rect">
            <a:avLst/>
          </a:prstGeom>
        </p:spPr>
      </p:pic>
      <p:sp>
        <p:nvSpPr>
          <p:cNvPr id="12" name="四角形吹き出し 11">
            <a:extLst>
              <a:ext uri="{FF2B5EF4-FFF2-40B4-BE49-F238E27FC236}">
                <a16:creationId xmlns:a16="http://schemas.microsoft.com/office/drawing/2014/main" id="{60E4FA96-7A59-0D60-D3BB-D42A61A136EB}"/>
              </a:ext>
            </a:extLst>
          </p:cNvPr>
          <p:cNvSpPr/>
          <p:nvPr/>
        </p:nvSpPr>
        <p:spPr>
          <a:xfrm>
            <a:off x="553483" y="3986122"/>
            <a:ext cx="2408081" cy="790992"/>
          </a:xfrm>
          <a:prstGeom prst="wedgeRectCallout">
            <a:avLst>
              <a:gd name="adj1" fmla="val 75345"/>
              <a:gd name="adj2" fmla="val 36619"/>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4BA914D9-45FC-2D39-5942-4D20C83C42BB}"/>
              </a:ext>
            </a:extLst>
          </p:cNvPr>
          <p:cNvSpPr txBox="1"/>
          <p:nvPr/>
        </p:nvSpPr>
        <p:spPr>
          <a:xfrm>
            <a:off x="601249" y="4120008"/>
            <a:ext cx="2312547" cy="523220"/>
          </a:xfrm>
          <a:prstGeom prst="rect">
            <a:avLst/>
          </a:prstGeom>
          <a:noFill/>
        </p:spPr>
        <p:txBody>
          <a:bodyPr wrap="square">
            <a:spAutoFit/>
          </a:bodyPr>
          <a:lstStyle/>
          <a:p>
            <a:r>
              <a:rPr lang="ja-JP" altLang="en-US" sz="1400">
                <a:solidFill>
                  <a:srgbClr val="C00000"/>
                </a:solidFill>
                <a:latin typeface="Meiryo UI" panose="020B0604030504040204" pitchFamily="34" charset="-128"/>
                <a:ea typeface="Meiryo UI" panose="020B0604030504040204" pitchFamily="34" charset="-128"/>
              </a:rPr>
              <a:t>ラッコキーワードにアクセスして検索したい</a:t>
            </a:r>
            <a:r>
              <a:rPr lang="en" altLang="ja-JP" sz="1400" dirty="0">
                <a:solidFill>
                  <a:srgbClr val="C00000"/>
                </a:solidFill>
                <a:latin typeface="Meiryo UI" panose="020B0604030504040204" pitchFamily="34" charset="-128"/>
                <a:ea typeface="Meiryo UI" panose="020B0604030504040204" pitchFamily="34" charset="-128"/>
              </a:rPr>
              <a:t>KW</a:t>
            </a:r>
            <a:r>
              <a:rPr lang="ja-JP" altLang="en-US" sz="1400">
                <a:solidFill>
                  <a:srgbClr val="C00000"/>
                </a:solidFill>
                <a:latin typeface="Meiryo UI" panose="020B0604030504040204" pitchFamily="34" charset="-128"/>
                <a:ea typeface="Meiryo UI" panose="020B0604030504040204" pitchFamily="34" charset="-128"/>
              </a:rPr>
              <a:t>を入力します</a:t>
            </a:r>
          </a:p>
        </p:txBody>
      </p:sp>
    </p:spTree>
    <p:extLst>
      <p:ext uri="{BB962C8B-B14F-4D97-AF65-F5344CB8AC3E}">
        <p14:creationId xmlns:p14="http://schemas.microsoft.com/office/powerpoint/2010/main" val="206457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Marketing Driven </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7485018" cy="584775"/>
          </a:xfrm>
          <a:prstGeom prst="rect">
            <a:avLst/>
          </a:prstGeom>
          <a:noFill/>
        </p:spPr>
        <p:txBody>
          <a:bodyPr wrap="square" rtlCol="0">
            <a:spAutoFit/>
          </a:bodyPr>
          <a:lstStyle/>
          <a:p>
            <a:r>
              <a:rPr kumimoji="1" lang="en" altLang="ja-JP" sz="3200" b="1" dirty="0">
                <a:solidFill>
                  <a:schemeClr val="bg1"/>
                </a:solidFill>
                <a:latin typeface="+mn-ea"/>
              </a:rPr>
              <a:t>KW</a:t>
            </a:r>
            <a:r>
              <a:rPr kumimoji="1" lang="ja-JP" altLang="en-US" sz="3200" b="1">
                <a:solidFill>
                  <a:schemeClr val="bg1"/>
                </a:solidFill>
                <a:latin typeface="+mn-ea"/>
              </a:rPr>
              <a:t>の関連・類義語・サジェスト</a:t>
            </a:r>
            <a:r>
              <a:rPr kumimoji="1" lang="en" altLang="ja-JP" sz="3200" b="1" dirty="0">
                <a:solidFill>
                  <a:schemeClr val="bg1"/>
                </a:solidFill>
                <a:latin typeface="+mn-ea"/>
              </a:rPr>
              <a:t>KW</a:t>
            </a:r>
          </a:p>
        </p:txBody>
      </p:sp>
      <p:pic>
        <p:nvPicPr>
          <p:cNvPr id="3" name="図 2" descr="グラフィカル ユーザー インターフェイス&#10;&#10;自動的に生成された説明">
            <a:extLst>
              <a:ext uri="{FF2B5EF4-FFF2-40B4-BE49-F238E27FC236}">
                <a16:creationId xmlns:a16="http://schemas.microsoft.com/office/drawing/2014/main" id="{ADD3333B-45D7-B542-9CAB-4AC54DFD16AA}"/>
              </a:ext>
            </a:extLst>
          </p:cNvPr>
          <p:cNvPicPr>
            <a:picLocks noChangeAspect="1"/>
          </p:cNvPicPr>
          <p:nvPr/>
        </p:nvPicPr>
        <p:blipFill>
          <a:blip r:embed="rId2"/>
          <a:stretch>
            <a:fillRect/>
          </a:stretch>
        </p:blipFill>
        <p:spPr>
          <a:xfrm>
            <a:off x="1971403" y="1867174"/>
            <a:ext cx="9813727" cy="4583747"/>
          </a:xfrm>
          <a:prstGeom prst="rect">
            <a:avLst/>
          </a:prstGeom>
        </p:spPr>
      </p:pic>
      <p:sp>
        <p:nvSpPr>
          <p:cNvPr id="8" name="正方形/長方形 7">
            <a:extLst>
              <a:ext uri="{FF2B5EF4-FFF2-40B4-BE49-F238E27FC236}">
                <a16:creationId xmlns:a16="http://schemas.microsoft.com/office/drawing/2014/main" id="{284B1246-F2A7-7969-5B81-C232A9305136}"/>
              </a:ext>
            </a:extLst>
          </p:cNvPr>
          <p:cNvSpPr/>
          <p:nvPr/>
        </p:nvSpPr>
        <p:spPr>
          <a:xfrm>
            <a:off x="3048000" y="2730859"/>
            <a:ext cx="5791200" cy="3733799"/>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吹き出し 8">
            <a:extLst>
              <a:ext uri="{FF2B5EF4-FFF2-40B4-BE49-F238E27FC236}">
                <a16:creationId xmlns:a16="http://schemas.microsoft.com/office/drawing/2014/main" id="{FF97A164-E82C-BE74-4AB7-BE15EB4E77D8}"/>
              </a:ext>
            </a:extLst>
          </p:cNvPr>
          <p:cNvSpPr/>
          <p:nvPr/>
        </p:nvSpPr>
        <p:spPr>
          <a:xfrm>
            <a:off x="6393179" y="1406157"/>
            <a:ext cx="3241534" cy="1060299"/>
          </a:xfrm>
          <a:prstGeom prst="wedgeRectCallout">
            <a:avLst>
              <a:gd name="adj1" fmla="val -37517"/>
              <a:gd name="adj2" fmla="val 65519"/>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6FB5A420-B479-F62A-0916-59E2AE4403EF}"/>
              </a:ext>
            </a:extLst>
          </p:cNvPr>
          <p:cNvSpPr txBox="1"/>
          <p:nvPr/>
        </p:nvSpPr>
        <p:spPr>
          <a:xfrm>
            <a:off x="6492604" y="1452871"/>
            <a:ext cx="3107151" cy="1169551"/>
          </a:xfrm>
          <a:prstGeom prst="rect">
            <a:avLst/>
          </a:prstGeom>
          <a:noFill/>
        </p:spPr>
        <p:txBody>
          <a:bodyPr wrap="square">
            <a:spAutoFit/>
          </a:bodyPr>
          <a:lstStyle/>
          <a:p>
            <a:r>
              <a:rPr lang="ja-JP" altLang="en-US" sz="1400">
                <a:solidFill>
                  <a:srgbClr val="C00000"/>
                </a:solidFill>
                <a:latin typeface="Meiryo UI" panose="020B0604030504040204" pitchFamily="34" charset="-128"/>
                <a:ea typeface="Meiryo UI" panose="020B0604030504040204" pitchFamily="34" charset="-128"/>
              </a:rPr>
              <a:t>キーワードがコーヒーの場合、</a:t>
            </a:r>
            <a:endParaRPr lang="en-US" altLang="ja-JP" sz="1400" dirty="0">
              <a:solidFill>
                <a:srgbClr val="C00000"/>
              </a:solidFill>
              <a:latin typeface="Meiryo UI" panose="020B0604030504040204" pitchFamily="34" charset="-128"/>
              <a:ea typeface="Meiryo UI" panose="020B0604030504040204" pitchFamily="34" charset="-128"/>
            </a:endParaRPr>
          </a:p>
          <a:p>
            <a:r>
              <a:rPr lang="ja-JP" altLang="en-US" sz="1400">
                <a:solidFill>
                  <a:srgbClr val="C00000"/>
                </a:solidFill>
                <a:latin typeface="Meiryo UI" panose="020B0604030504040204" pitchFamily="34" charset="-128"/>
                <a:ea typeface="Meiryo UI" panose="020B0604030504040204" pitchFamily="34" charset="-128"/>
              </a:rPr>
              <a:t>「コーヒー ゼリー」「コーヒー アレルギー」「コーヒー 焙煎」などのサジェスト</a:t>
            </a:r>
            <a:r>
              <a:rPr lang="en" altLang="ja-JP" sz="1400" dirty="0">
                <a:solidFill>
                  <a:srgbClr val="C00000"/>
                </a:solidFill>
                <a:latin typeface="Meiryo UI" panose="020B0604030504040204" pitchFamily="34" charset="-128"/>
                <a:ea typeface="Meiryo UI" panose="020B0604030504040204" pitchFamily="34" charset="-128"/>
              </a:rPr>
              <a:t>KW</a:t>
            </a:r>
            <a:r>
              <a:rPr lang="ja-JP" altLang="en-US" sz="1400">
                <a:solidFill>
                  <a:srgbClr val="C00000"/>
                </a:solidFill>
                <a:latin typeface="Meiryo UI" panose="020B0604030504040204" pitchFamily="34" charset="-128"/>
                <a:ea typeface="Meiryo UI" panose="020B0604030504040204" pitchFamily="34" charset="-128"/>
              </a:rPr>
              <a:t>が出てきます。</a:t>
            </a:r>
          </a:p>
          <a:p>
            <a:endParaRPr lang="ja-JP" altLang="en-US" sz="1400">
              <a:solidFill>
                <a:srgbClr val="C00000"/>
              </a:solidFill>
              <a:latin typeface="Meiryo UI" panose="020B0604030504040204" pitchFamily="34" charset="-128"/>
              <a:ea typeface="Meiryo UI" panose="020B0604030504040204" pitchFamily="34" charset="-128"/>
            </a:endParaRPr>
          </a:p>
        </p:txBody>
      </p:sp>
      <p:sp>
        <p:nvSpPr>
          <p:cNvPr id="11" name="正方形/長方形 10">
            <a:extLst>
              <a:ext uri="{FF2B5EF4-FFF2-40B4-BE49-F238E27FC236}">
                <a16:creationId xmlns:a16="http://schemas.microsoft.com/office/drawing/2014/main" id="{2887BECC-35D9-65AE-CE73-1129AB2F8B90}"/>
              </a:ext>
            </a:extLst>
          </p:cNvPr>
          <p:cNvSpPr/>
          <p:nvPr/>
        </p:nvSpPr>
        <p:spPr>
          <a:xfrm>
            <a:off x="1993537" y="3556001"/>
            <a:ext cx="940163" cy="368300"/>
          </a:xfrm>
          <a:prstGeom prst="rect">
            <a:avLst/>
          </a:prstGeom>
          <a:noFill/>
          <a:ln w="28575">
            <a:solidFill>
              <a:srgbClr val="4795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吹き出し 11">
            <a:extLst>
              <a:ext uri="{FF2B5EF4-FFF2-40B4-BE49-F238E27FC236}">
                <a16:creationId xmlns:a16="http://schemas.microsoft.com/office/drawing/2014/main" id="{795082A3-4DE7-1548-FC3B-4CBAA73FDC48}"/>
              </a:ext>
            </a:extLst>
          </p:cNvPr>
          <p:cNvSpPr/>
          <p:nvPr/>
        </p:nvSpPr>
        <p:spPr>
          <a:xfrm>
            <a:off x="372770" y="3394151"/>
            <a:ext cx="1506467" cy="695249"/>
          </a:xfrm>
          <a:prstGeom prst="wedgeRectCallout">
            <a:avLst>
              <a:gd name="adj1" fmla="val 57746"/>
              <a:gd name="adj2" fmla="val -12156"/>
            </a:avLst>
          </a:prstGeom>
          <a:solidFill>
            <a:schemeClr val="bg1"/>
          </a:solidFill>
          <a:ln w="38100">
            <a:solidFill>
              <a:srgbClr val="4795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6B12C10E-51B8-E554-D1BB-50BA6DDAC712}"/>
              </a:ext>
            </a:extLst>
          </p:cNvPr>
          <p:cNvSpPr txBox="1"/>
          <p:nvPr/>
        </p:nvSpPr>
        <p:spPr>
          <a:xfrm>
            <a:off x="392911" y="3478541"/>
            <a:ext cx="1521342" cy="523220"/>
          </a:xfrm>
          <a:prstGeom prst="rect">
            <a:avLst/>
          </a:prstGeom>
          <a:noFill/>
        </p:spPr>
        <p:txBody>
          <a:bodyPr wrap="square">
            <a:spAutoFit/>
          </a:bodyPr>
          <a:lstStyle/>
          <a:p>
            <a:r>
              <a:rPr lang="ja-JP" altLang="en-US" sz="1400">
                <a:solidFill>
                  <a:srgbClr val="4795E4"/>
                </a:solidFill>
                <a:latin typeface="Meiryo UI" panose="020B0604030504040204" pitchFamily="34" charset="-128"/>
                <a:ea typeface="Meiryo UI" panose="020B0604030504040204" pitchFamily="34" charset="-128"/>
              </a:rPr>
              <a:t>周辺語・連想語、類語・関連語</a:t>
            </a:r>
          </a:p>
        </p:txBody>
      </p:sp>
    </p:spTree>
    <p:extLst>
      <p:ext uri="{BB962C8B-B14F-4D97-AF65-F5344CB8AC3E}">
        <p14:creationId xmlns:p14="http://schemas.microsoft.com/office/powerpoint/2010/main" val="2093016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Marketing Driven </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7485018" cy="584775"/>
          </a:xfrm>
          <a:prstGeom prst="rect">
            <a:avLst/>
          </a:prstGeom>
          <a:noFill/>
        </p:spPr>
        <p:txBody>
          <a:bodyPr wrap="square" rtlCol="0">
            <a:spAutoFit/>
          </a:bodyPr>
          <a:lstStyle/>
          <a:p>
            <a:r>
              <a:rPr kumimoji="1" lang="ja-JP" altLang="en-US" sz="3200" b="1">
                <a:solidFill>
                  <a:schemeClr val="bg1"/>
                </a:solidFill>
                <a:latin typeface="+mn-ea"/>
              </a:rPr>
              <a:t>ライティング・記事作成の注意点</a:t>
            </a:r>
            <a:endParaRPr kumimoji="1" lang="en" altLang="ja-JP" sz="3200" b="1" dirty="0">
              <a:solidFill>
                <a:schemeClr val="bg1"/>
              </a:solidFill>
              <a:latin typeface="+mn-ea"/>
            </a:endParaRPr>
          </a:p>
        </p:txBody>
      </p:sp>
      <p:sp>
        <p:nvSpPr>
          <p:cNvPr id="8" name="テキスト ボックス 7">
            <a:extLst>
              <a:ext uri="{FF2B5EF4-FFF2-40B4-BE49-F238E27FC236}">
                <a16:creationId xmlns:a16="http://schemas.microsoft.com/office/drawing/2014/main" id="{A63C08C8-0EC2-08BC-1417-7F2E08E8AA2A}"/>
              </a:ext>
            </a:extLst>
          </p:cNvPr>
          <p:cNvSpPr txBox="1"/>
          <p:nvPr/>
        </p:nvSpPr>
        <p:spPr>
          <a:xfrm>
            <a:off x="1614526" y="1679563"/>
            <a:ext cx="1993897" cy="738664"/>
          </a:xfrm>
          <a:prstGeom prst="rect">
            <a:avLst/>
          </a:prstGeom>
          <a:noFill/>
        </p:spPr>
        <p:txBody>
          <a:bodyPr wrap="square">
            <a:spAutoFit/>
          </a:bodyPr>
          <a:lstStyle/>
          <a:p>
            <a:r>
              <a:rPr lang="ja-JP" altLang="en-US" sz="1400">
                <a:solidFill>
                  <a:srgbClr val="C00000"/>
                </a:solidFill>
                <a:effectLst/>
                <a:latin typeface="Meiryo UI" panose="020B0604030504040204" pitchFamily="34" charset="-128"/>
                <a:ea typeface="Meiryo UI" panose="020B0604030504040204" pitchFamily="34" charset="-128"/>
              </a:rPr>
              <a:t>冗長な表現は</a:t>
            </a:r>
            <a:r>
              <a:rPr lang="en" altLang="ja-JP" sz="1400" dirty="0">
                <a:solidFill>
                  <a:srgbClr val="C00000"/>
                </a:solidFill>
                <a:effectLst/>
                <a:latin typeface="Meiryo UI" panose="020B0604030504040204" pitchFamily="34" charset="-128"/>
                <a:ea typeface="Meiryo UI" panose="020B0604030504040204" pitchFamily="34" charset="-128"/>
              </a:rPr>
              <a:t>NG</a:t>
            </a:r>
          </a:p>
          <a:p>
            <a:r>
              <a:rPr lang="ja-JP" altLang="en-US" sz="1400">
                <a:solidFill>
                  <a:srgbClr val="323232"/>
                </a:solidFill>
                <a:effectLst/>
                <a:latin typeface="Meiryo UI" panose="020B0604030504040204" pitchFamily="34" charset="-128"/>
                <a:ea typeface="Meiryo UI" panose="020B0604030504040204" pitchFamily="34" charset="-128"/>
              </a:rPr>
              <a:t>例：することができる → できる</a:t>
            </a:r>
          </a:p>
        </p:txBody>
      </p:sp>
      <p:sp>
        <p:nvSpPr>
          <p:cNvPr id="10" name="テキスト ボックス 9">
            <a:extLst>
              <a:ext uri="{FF2B5EF4-FFF2-40B4-BE49-F238E27FC236}">
                <a16:creationId xmlns:a16="http://schemas.microsoft.com/office/drawing/2014/main" id="{86595FE4-CA2A-BAA6-1798-C8EB6C50BE1A}"/>
              </a:ext>
            </a:extLst>
          </p:cNvPr>
          <p:cNvSpPr txBox="1"/>
          <p:nvPr/>
        </p:nvSpPr>
        <p:spPr>
          <a:xfrm>
            <a:off x="1652351" y="4794167"/>
            <a:ext cx="2387600" cy="1600438"/>
          </a:xfrm>
          <a:prstGeom prst="rect">
            <a:avLst/>
          </a:prstGeom>
          <a:noFill/>
        </p:spPr>
        <p:txBody>
          <a:bodyPr wrap="square">
            <a:spAutoFit/>
          </a:bodyPr>
          <a:lstStyle/>
          <a:p>
            <a:r>
              <a:rPr lang="ja-JP" altLang="en-US" sz="1400">
                <a:solidFill>
                  <a:srgbClr val="323232"/>
                </a:solidFill>
                <a:effectLst/>
                <a:latin typeface="Meiryo UI" panose="020B0604030504040204" pitchFamily="34" charset="-128"/>
                <a:ea typeface="Meiryo UI" panose="020B0604030504040204" pitchFamily="34" charset="-128"/>
              </a:rPr>
              <a:t>タイトル、画像、見出しをメインで見るという事を念頭において、</a:t>
            </a:r>
            <a:r>
              <a:rPr lang="ja-JP" altLang="en-US" sz="1400">
                <a:solidFill>
                  <a:srgbClr val="C00000"/>
                </a:solidFill>
                <a:effectLst/>
                <a:latin typeface="Meiryo UI" panose="020B0604030504040204" pitchFamily="34" charset="-128"/>
                <a:ea typeface="Meiryo UI" panose="020B0604030504040204" pitchFamily="34" charset="-128"/>
              </a:rPr>
              <a:t>視覚的に印象に残る工夫</a:t>
            </a:r>
            <a:r>
              <a:rPr lang="ja-JP" altLang="en-US" sz="1400">
                <a:solidFill>
                  <a:srgbClr val="323232"/>
                </a:solidFill>
                <a:effectLst/>
                <a:latin typeface="Meiryo UI" panose="020B0604030504040204" pitchFamily="34" charset="-128"/>
                <a:ea typeface="Meiryo UI" panose="020B0604030504040204" pitchFamily="34" charset="-128"/>
              </a:rPr>
              <a:t>をすること。画像は</a:t>
            </a:r>
            <a:r>
              <a:rPr lang="ja-JP" altLang="en-US" sz="1400">
                <a:solidFill>
                  <a:srgbClr val="C00000"/>
                </a:solidFill>
                <a:effectLst/>
                <a:latin typeface="Meiryo UI" panose="020B0604030504040204" pitchFamily="34" charset="-128"/>
                <a:ea typeface="Meiryo UI" panose="020B0604030504040204" pitchFamily="34" charset="-128"/>
              </a:rPr>
              <a:t>図解や表</a:t>
            </a:r>
            <a:r>
              <a:rPr lang="ja-JP" altLang="en-US" sz="1400">
                <a:solidFill>
                  <a:srgbClr val="323232"/>
                </a:solidFill>
                <a:effectLst/>
                <a:latin typeface="Meiryo UI" panose="020B0604030504040204" pitchFamily="34" charset="-128"/>
                <a:ea typeface="Meiryo UI" panose="020B0604030504040204" pitchFamily="34" charset="-128"/>
              </a:rPr>
              <a:t>などを駆使し、見出しは内容が一目でわかるように。文章においては</a:t>
            </a:r>
            <a:r>
              <a:rPr lang="ja-JP" altLang="en-US" sz="1400">
                <a:solidFill>
                  <a:srgbClr val="C00000"/>
                </a:solidFill>
                <a:effectLst/>
                <a:latin typeface="Meiryo UI" panose="020B0604030504040204" pitchFamily="34" charset="-128"/>
                <a:ea typeface="Meiryo UI" panose="020B0604030504040204" pitchFamily="34" charset="-128"/>
              </a:rPr>
              <a:t>装飾や強調</a:t>
            </a:r>
            <a:r>
              <a:rPr lang="ja-JP" altLang="en-US" sz="1400">
                <a:solidFill>
                  <a:srgbClr val="323232"/>
                </a:solidFill>
                <a:effectLst/>
                <a:latin typeface="Meiryo UI" panose="020B0604030504040204" pitchFamily="34" charset="-128"/>
                <a:ea typeface="Meiryo UI" panose="020B0604030504040204" pitchFamily="34" charset="-128"/>
              </a:rPr>
              <a:t>を適宜使う </a:t>
            </a:r>
          </a:p>
        </p:txBody>
      </p:sp>
      <p:sp>
        <p:nvSpPr>
          <p:cNvPr id="12" name="テキスト ボックス 11">
            <a:extLst>
              <a:ext uri="{FF2B5EF4-FFF2-40B4-BE49-F238E27FC236}">
                <a16:creationId xmlns:a16="http://schemas.microsoft.com/office/drawing/2014/main" id="{E18305E4-76AA-0C58-2BEC-654BDB70DDB9}"/>
              </a:ext>
            </a:extLst>
          </p:cNvPr>
          <p:cNvSpPr txBox="1"/>
          <p:nvPr/>
        </p:nvSpPr>
        <p:spPr>
          <a:xfrm>
            <a:off x="5020309" y="1679562"/>
            <a:ext cx="2120899" cy="738664"/>
          </a:xfrm>
          <a:prstGeom prst="rect">
            <a:avLst/>
          </a:prstGeom>
          <a:noFill/>
        </p:spPr>
        <p:txBody>
          <a:bodyPr wrap="square">
            <a:spAutoFit/>
          </a:bodyPr>
          <a:lstStyle/>
          <a:p>
            <a:r>
              <a:rPr lang="ja-JP" altLang="en-US" sz="1400">
                <a:solidFill>
                  <a:srgbClr val="C00000"/>
                </a:solidFill>
                <a:effectLst/>
                <a:latin typeface="Meiryo UI" panose="020B0604030504040204" pitchFamily="34" charset="-128"/>
                <a:ea typeface="Meiryo UI" panose="020B0604030504040204" pitchFamily="34" charset="-128"/>
              </a:rPr>
              <a:t>画像のファイル名</a:t>
            </a:r>
            <a:r>
              <a:rPr lang="ja-JP" altLang="en-US" sz="1400">
                <a:solidFill>
                  <a:srgbClr val="323232"/>
                </a:solidFill>
                <a:effectLst/>
                <a:latin typeface="Meiryo UI" panose="020B0604030504040204" pitchFamily="34" charset="-128"/>
                <a:ea typeface="Meiryo UI" panose="020B0604030504040204" pitchFamily="34" charset="-128"/>
              </a:rPr>
              <a:t>は日本語ではなく必ず</a:t>
            </a:r>
            <a:r>
              <a:rPr lang="ja-JP" altLang="en-US" sz="1400">
                <a:solidFill>
                  <a:srgbClr val="C00000"/>
                </a:solidFill>
                <a:effectLst/>
                <a:latin typeface="Meiryo UI" panose="020B0604030504040204" pitchFamily="34" charset="-128"/>
                <a:ea typeface="Meiryo UI" panose="020B0604030504040204" pitchFamily="34" charset="-128"/>
              </a:rPr>
              <a:t>英数字で統一</a:t>
            </a:r>
            <a:r>
              <a:rPr lang="ja-JP" altLang="en-US" sz="1400">
                <a:solidFill>
                  <a:srgbClr val="323232"/>
                </a:solidFill>
                <a:effectLst/>
                <a:latin typeface="Meiryo UI" panose="020B0604030504040204" pitchFamily="34" charset="-128"/>
                <a:ea typeface="Meiryo UI" panose="020B0604030504040204" pitchFamily="34" charset="-128"/>
              </a:rPr>
              <a:t>する</a:t>
            </a:r>
          </a:p>
        </p:txBody>
      </p:sp>
      <p:sp>
        <p:nvSpPr>
          <p:cNvPr id="14" name="テキスト ボックス 13">
            <a:extLst>
              <a:ext uri="{FF2B5EF4-FFF2-40B4-BE49-F238E27FC236}">
                <a16:creationId xmlns:a16="http://schemas.microsoft.com/office/drawing/2014/main" id="{91127F6A-8554-A744-5C3C-F37C2F82EB69}"/>
              </a:ext>
            </a:extLst>
          </p:cNvPr>
          <p:cNvSpPr txBox="1"/>
          <p:nvPr/>
        </p:nvSpPr>
        <p:spPr>
          <a:xfrm>
            <a:off x="8750657" y="1679562"/>
            <a:ext cx="2272943" cy="738664"/>
          </a:xfrm>
          <a:prstGeom prst="rect">
            <a:avLst/>
          </a:prstGeom>
          <a:noFill/>
        </p:spPr>
        <p:txBody>
          <a:bodyPr wrap="square">
            <a:spAutoFit/>
          </a:bodyPr>
          <a:lstStyle/>
          <a:p>
            <a:r>
              <a:rPr lang="ja-JP" altLang="en-US" sz="1400">
                <a:solidFill>
                  <a:srgbClr val="323232"/>
                </a:solidFill>
                <a:effectLst/>
                <a:latin typeface="Meiryo UI" panose="020B0604030504040204" pitchFamily="34" charset="-128"/>
                <a:ea typeface="Meiryo UI" panose="020B0604030504040204" pitchFamily="34" charset="-128"/>
              </a:rPr>
              <a:t>画像を挿入する際は、</a:t>
            </a:r>
            <a:r>
              <a:rPr lang="en" altLang="ja-JP" sz="1400" dirty="0">
                <a:solidFill>
                  <a:srgbClr val="C00000"/>
                </a:solidFill>
                <a:effectLst/>
                <a:latin typeface="Meiryo UI" panose="020B0604030504040204" pitchFamily="34" charset="-128"/>
                <a:ea typeface="Meiryo UI" panose="020B0604030504040204" pitchFamily="34" charset="-128"/>
              </a:rPr>
              <a:t>alt</a:t>
            </a:r>
            <a:r>
              <a:rPr lang="ja-JP" altLang="en-US" sz="1400">
                <a:solidFill>
                  <a:srgbClr val="C00000"/>
                </a:solidFill>
                <a:effectLst/>
                <a:latin typeface="Meiryo UI" panose="020B0604030504040204" pitchFamily="34" charset="-128"/>
                <a:ea typeface="Meiryo UI" panose="020B0604030504040204" pitchFamily="34" charset="-128"/>
              </a:rPr>
              <a:t>タグを活用</a:t>
            </a:r>
            <a:r>
              <a:rPr lang="ja-JP" altLang="en-US" sz="1400">
                <a:solidFill>
                  <a:srgbClr val="323232"/>
                </a:solidFill>
                <a:effectLst/>
                <a:latin typeface="Meiryo UI" panose="020B0604030504040204" pitchFamily="34" charset="-128"/>
                <a:ea typeface="Meiryo UI" panose="020B0604030504040204" pitchFamily="34" charset="-128"/>
              </a:rPr>
              <a:t>する（日本語で</a:t>
            </a:r>
            <a:r>
              <a:rPr lang="en" altLang="ja-JP" sz="1400" dirty="0">
                <a:solidFill>
                  <a:srgbClr val="323232"/>
                </a:solidFill>
                <a:effectLst/>
                <a:latin typeface="Meiryo UI" panose="020B0604030504040204" pitchFamily="34" charset="-128"/>
                <a:ea typeface="Meiryo UI" panose="020B0604030504040204" pitchFamily="34" charset="-128"/>
              </a:rPr>
              <a:t>OK</a:t>
            </a:r>
            <a:r>
              <a:rPr lang="ja-JP" altLang="en" sz="1400">
                <a:solidFill>
                  <a:srgbClr val="323232"/>
                </a:solidFill>
                <a:effectLst/>
                <a:latin typeface="Meiryo UI" panose="020B0604030504040204" pitchFamily="34" charset="-128"/>
                <a:ea typeface="Meiryo UI" panose="020B0604030504040204" pitchFamily="34" charset="-128"/>
              </a:rPr>
              <a:t>） </a:t>
            </a:r>
          </a:p>
        </p:txBody>
      </p:sp>
      <p:sp>
        <p:nvSpPr>
          <p:cNvPr id="16" name="テキスト ボックス 15">
            <a:extLst>
              <a:ext uri="{FF2B5EF4-FFF2-40B4-BE49-F238E27FC236}">
                <a16:creationId xmlns:a16="http://schemas.microsoft.com/office/drawing/2014/main" id="{C31B4D73-DCCF-4863-95FA-805E9CF64A2F}"/>
              </a:ext>
            </a:extLst>
          </p:cNvPr>
          <p:cNvSpPr txBox="1"/>
          <p:nvPr/>
        </p:nvSpPr>
        <p:spPr>
          <a:xfrm>
            <a:off x="5090158" y="3370215"/>
            <a:ext cx="2387600" cy="738664"/>
          </a:xfrm>
          <a:prstGeom prst="rect">
            <a:avLst/>
          </a:prstGeom>
          <a:noFill/>
        </p:spPr>
        <p:txBody>
          <a:bodyPr wrap="square">
            <a:spAutoFit/>
          </a:bodyPr>
          <a:lstStyle/>
          <a:p>
            <a:r>
              <a:rPr lang="ja-JP" altLang="en-US" sz="1400">
                <a:solidFill>
                  <a:srgbClr val="C00000"/>
                </a:solidFill>
                <a:effectLst/>
                <a:latin typeface="Meiryo UI" panose="020B0604030504040204" pitchFamily="34" charset="-128"/>
                <a:ea typeface="Meiryo UI" panose="020B0604030504040204" pitchFamily="34" charset="-128"/>
              </a:rPr>
              <a:t>誤字脱字のチェック</a:t>
            </a:r>
            <a:r>
              <a:rPr lang="ja-JP" altLang="en-US" sz="1400">
                <a:solidFill>
                  <a:srgbClr val="323232"/>
                </a:solidFill>
                <a:effectLst/>
                <a:latin typeface="Meiryo UI" panose="020B0604030504040204" pitchFamily="34" charset="-128"/>
                <a:ea typeface="Meiryo UI" panose="020B0604030504040204" pitchFamily="34" charset="-128"/>
              </a:rPr>
              <a:t>は必ず行う。できるだけ文章を声に出して確認する </a:t>
            </a:r>
          </a:p>
        </p:txBody>
      </p:sp>
      <p:sp>
        <p:nvSpPr>
          <p:cNvPr id="18" name="テキスト ボックス 17">
            <a:extLst>
              <a:ext uri="{FF2B5EF4-FFF2-40B4-BE49-F238E27FC236}">
                <a16:creationId xmlns:a16="http://schemas.microsoft.com/office/drawing/2014/main" id="{F368A6A5-3314-8C12-36AF-93640A619D4A}"/>
              </a:ext>
            </a:extLst>
          </p:cNvPr>
          <p:cNvSpPr txBox="1"/>
          <p:nvPr/>
        </p:nvSpPr>
        <p:spPr>
          <a:xfrm>
            <a:off x="1652351" y="3370215"/>
            <a:ext cx="1993888" cy="738664"/>
          </a:xfrm>
          <a:prstGeom prst="rect">
            <a:avLst/>
          </a:prstGeom>
          <a:noFill/>
        </p:spPr>
        <p:txBody>
          <a:bodyPr wrap="square">
            <a:spAutoFit/>
          </a:bodyPr>
          <a:lstStyle/>
          <a:p>
            <a:r>
              <a:rPr lang="ja-JP" altLang="en-US" sz="1400">
                <a:solidFill>
                  <a:srgbClr val="323232"/>
                </a:solidFill>
                <a:effectLst/>
                <a:latin typeface="Meiryo UI" panose="020B0604030504040204" pitchFamily="34" charset="-128"/>
                <a:ea typeface="Meiryo UI" panose="020B0604030504040204" pitchFamily="34" charset="-128"/>
              </a:rPr>
              <a:t>記事全体の</a:t>
            </a:r>
            <a:r>
              <a:rPr lang="ja-JP" altLang="en-US" sz="1400">
                <a:solidFill>
                  <a:srgbClr val="C00000"/>
                </a:solidFill>
                <a:effectLst/>
                <a:latin typeface="Meiryo UI" panose="020B0604030504040204" pitchFamily="34" charset="-128"/>
                <a:ea typeface="Meiryo UI" panose="020B0604030504040204" pitchFamily="34" charset="-128"/>
              </a:rPr>
              <a:t>流れは適切か、不要な箇所は無いか</a:t>
            </a:r>
            <a:r>
              <a:rPr lang="ja-JP" altLang="en-US" sz="1400">
                <a:solidFill>
                  <a:srgbClr val="323232"/>
                </a:solidFill>
                <a:effectLst/>
                <a:latin typeface="Meiryo UI" panose="020B0604030504040204" pitchFamily="34" charset="-128"/>
                <a:ea typeface="Meiryo UI" panose="020B0604030504040204" pitchFamily="34" charset="-128"/>
              </a:rPr>
              <a:t>をチェックする </a:t>
            </a:r>
          </a:p>
        </p:txBody>
      </p:sp>
      <p:sp>
        <p:nvSpPr>
          <p:cNvPr id="20" name="テキスト ボックス 19">
            <a:extLst>
              <a:ext uri="{FF2B5EF4-FFF2-40B4-BE49-F238E27FC236}">
                <a16:creationId xmlns:a16="http://schemas.microsoft.com/office/drawing/2014/main" id="{98D350A6-D920-64CE-1470-705C03B33774}"/>
              </a:ext>
            </a:extLst>
          </p:cNvPr>
          <p:cNvSpPr txBox="1"/>
          <p:nvPr/>
        </p:nvSpPr>
        <p:spPr>
          <a:xfrm>
            <a:off x="5090158" y="4794167"/>
            <a:ext cx="2387600" cy="1384995"/>
          </a:xfrm>
          <a:prstGeom prst="rect">
            <a:avLst/>
          </a:prstGeom>
          <a:noFill/>
        </p:spPr>
        <p:txBody>
          <a:bodyPr wrap="square">
            <a:spAutoFit/>
          </a:bodyPr>
          <a:lstStyle/>
          <a:p>
            <a:r>
              <a:rPr lang="ja-JP" altLang="en-US" sz="1400">
                <a:solidFill>
                  <a:srgbClr val="323232"/>
                </a:solidFill>
                <a:effectLst/>
                <a:latin typeface="Meiryo UI" panose="020B0604030504040204" pitchFamily="34" charset="-128"/>
                <a:ea typeface="Meiryo UI" panose="020B0604030504040204" pitchFamily="34" charset="-128"/>
              </a:rPr>
              <a:t>他社の記事を真似した記事になっていないか</a:t>
            </a:r>
            <a:r>
              <a:rPr lang="ja-JP" altLang="en-US" sz="1400">
                <a:solidFill>
                  <a:srgbClr val="C00000"/>
                </a:solidFill>
                <a:effectLst/>
                <a:latin typeface="Meiryo UI" panose="020B0604030504040204" pitchFamily="34" charset="-128"/>
                <a:ea typeface="Meiryo UI" panose="020B0604030504040204" pitchFamily="34" charset="-128"/>
              </a:rPr>
              <a:t>コピーチェック</a:t>
            </a:r>
            <a:r>
              <a:rPr lang="ja-JP" altLang="en-US" sz="1400">
                <a:solidFill>
                  <a:srgbClr val="323232"/>
                </a:solidFill>
                <a:effectLst/>
                <a:latin typeface="Meiryo UI" panose="020B0604030504040204" pitchFamily="34" charset="-128"/>
                <a:ea typeface="Meiryo UI" panose="020B0604030504040204" pitchFamily="34" charset="-128"/>
              </a:rPr>
              <a:t>を行う。なるべくオリジナリティの高い文章を目指す </a:t>
            </a:r>
          </a:p>
          <a:p>
            <a:r>
              <a:rPr lang="ja-JP" altLang="en-US" sz="1400">
                <a:solidFill>
                  <a:srgbClr val="323232"/>
                </a:solidFill>
                <a:effectLst/>
                <a:latin typeface="Meiryo UI" panose="020B0604030504040204" pitchFamily="34" charset="-128"/>
                <a:ea typeface="Meiryo UI" panose="020B0604030504040204" pitchFamily="34" charset="-128"/>
              </a:rPr>
              <a:t>コピーチェック：</a:t>
            </a:r>
            <a:r>
              <a:rPr lang="en" altLang="ja-JP" sz="1400" dirty="0">
                <a:solidFill>
                  <a:srgbClr val="323232"/>
                </a:solidFill>
                <a:effectLst/>
                <a:latin typeface="Meiryo UI" panose="020B0604030504040204" pitchFamily="34" charset="-128"/>
                <a:ea typeface="Meiryo UI" panose="020B0604030504040204" pitchFamily="34" charset="-128"/>
              </a:rPr>
              <a:t>https://</a:t>
            </a:r>
            <a:r>
              <a:rPr lang="en" altLang="ja-JP" sz="1400" dirty="0" err="1">
                <a:solidFill>
                  <a:srgbClr val="323232"/>
                </a:solidFill>
                <a:effectLst/>
                <a:latin typeface="Meiryo UI" panose="020B0604030504040204" pitchFamily="34" charset="-128"/>
                <a:ea typeface="Meiryo UI" panose="020B0604030504040204" pitchFamily="34" charset="-128"/>
              </a:rPr>
              <a:t>ccd.cloud</a:t>
            </a:r>
            <a:r>
              <a:rPr lang="en" altLang="ja-JP" sz="1400" dirty="0">
                <a:solidFill>
                  <a:srgbClr val="323232"/>
                </a:solidFill>
                <a:effectLst/>
                <a:latin typeface="Meiryo UI" panose="020B0604030504040204" pitchFamily="34" charset="-128"/>
                <a:ea typeface="Meiryo UI" panose="020B0604030504040204" pitchFamily="34" charset="-128"/>
              </a:rPr>
              <a:t>/ </a:t>
            </a:r>
          </a:p>
        </p:txBody>
      </p:sp>
      <p:sp>
        <p:nvSpPr>
          <p:cNvPr id="22" name="テキスト ボックス 21">
            <a:extLst>
              <a:ext uri="{FF2B5EF4-FFF2-40B4-BE49-F238E27FC236}">
                <a16:creationId xmlns:a16="http://schemas.microsoft.com/office/drawing/2014/main" id="{EE45AACA-BC14-9BE5-3E98-406E18E5AE6B}"/>
              </a:ext>
            </a:extLst>
          </p:cNvPr>
          <p:cNvSpPr txBox="1"/>
          <p:nvPr/>
        </p:nvSpPr>
        <p:spPr>
          <a:xfrm>
            <a:off x="8789857" y="3470616"/>
            <a:ext cx="2387600" cy="523220"/>
          </a:xfrm>
          <a:prstGeom prst="rect">
            <a:avLst/>
          </a:prstGeom>
          <a:noFill/>
        </p:spPr>
        <p:txBody>
          <a:bodyPr wrap="square">
            <a:spAutoFit/>
          </a:bodyPr>
          <a:lstStyle/>
          <a:p>
            <a:r>
              <a:rPr lang="en" altLang="ja-JP" sz="1400" dirty="0">
                <a:solidFill>
                  <a:srgbClr val="C00000"/>
                </a:solidFill>
                <a:effectLst/>
                <a:latin typeface="Meiryo UI" panose="020B0604030504040204" pitchFamily="34" charset="-128"/>
                <a:ea typeface="Meiryo UI" panose="020B0604030504040204" pitchFamily="34" charset="-128"/>
              </a:rPr>
              <a:t>SEO</a:t>
            </a:r>
            <a:r>
              <a:rPr lang="ja-JP" altLang="en-US" sz="1400">
                <a:solidFill>
                  <a:srgbClr val="C00000"/>
                </a:solidFill>
                <a:effectLst/>
                <a:latin typeface="Meiryo UI" panose="020B0604030504040204" pitchFamily="34" charset="-128"/>
                <a:ea typeface="Meiryo UI" panose="020B0604030504040204" pitchFamily="34" charset="-128"/>
              </a:rPr>
              <a:t>を意識しすぎた記事に仕上がっていないか</a:t>
            </a:r>
            <a:r>
              <a:rPr lang="ja-JP" altLang="en-US" sz="1400">
                <a:solidFill>
                  <a:srgbClr val="323232"/>
                </a:solidFill>
                <a:effectLst/>
                <a:latin typeface="Meiryo UI" panose="020B0604030504040204" pitchFamily="34" charset="-128"/>
                <a:ea typeface="Meiryo UI" panose="020B0604030504040204" pitchFamily="34" charset="-128"/>
              </a:rPr>
              <a:t>確認する </a:t>
            </a:r>
          </a:p>
        </p:txBody>
      </p:sp>
      <p:sp>
        <p:nvSpPr>
          <p:cNvPr id="23" name="テキスト ボックス 22">
            <a:extLst>
              <a:ext uri="{FF2B5EF4-FFF2-40B4-BE49-F238E27FC236}">
                <a16:creationId xmlns:a16="http://schemas.microsoft.com/office/drawing/2014/main" id="{6A7E8F96-D2A7-E2C0-79FD-D9A804538A81}"/>
              </a:ext>
            </a:extLst>
          </p:cNvPr>
          <p:cNvSpPr txBox="1"/>
          <p:nvPr/>
        </p:nvSpPr>
        <p:spPr>
          <a:xfrm>
            <a:off x="619751" y="1779964"/>
            <a:ext cx="1007472" cy="646331"/>
          </a:xfrm>
          <a:prstGeom prst="rect">
            <a:avLst/>
          </a:prstGeom>
          <a:noFill/>
        </p:spPr>
        <p:txBody>
          <a:bodyPr wrap="square">
            <a:spAutoFit/>
          </a:bodyPr>
          <a:lstStyle/>
          <a:p>
            <a:r>
              <a:rPr lang="en-US" altLang="ja-JP" sz="3600" b="1" dirty="0">
                <a:solidFill>
                  <a:srgbClr val="323232"/>
                </a:solidFill>
                <a:effectLst/>
                <a:latin typeface="Meiryo UI" panose="020B0604030504040204" pitchFamily="34" charset="-128"/>
                <a:ea typeface="Meiryo UI" panose="020B0604030504040204" pitchFamily="34" charset="-128"/>
              </a:rPr>
              <a:t>01</a:t>
            </a:r>
            <a:endParaRPr lang="ja-JP" altLang="en-US" sz="3600" b="1">
              <a:solidFill>
                <a:srgbClr val="323232"/>
              </a:solidFill>
              <a:effectLst/>
              <a:latin typeface="Meiryo UI" panose="020B0604030504040204" pitchFamily="34" charset="-128"/>
              <a:ea typeface="Meiryo UI" panose="020B0604030504040204" pitchFamily="34" charset="-128"/>
            </a:endParaRPr>
          </a:p>
        </p:txBody>
      </p:sp>
      <p:cxnSp>
        <p:nvCxnSpPr>
          <p:cNvPr id="25" name="直線コネクタ 24">
            <a:extLst>
              <a:ext uri="{FF2B5EF4-FFF2-40B4-BE49-F238E27FC236}">
                <a16:creationId xmlns:a16="http://schemas.microsoft.com/office/drawing/2014/main" id="{BB70C1CC-901C-64BD-1611-45C5ED2456D0}"/>
              </a:ext>
            </a:extLst>
          </p:cNvPr>
          <p:cNvCxnSpPr/>
          <p:nvPr/>
        </p:nvCxnSpPr>
        <p:spPr>
          <a:xfrm>
            <a:off x="1487523" y="1687630"/>
            <a:ext cx="0" cy="738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CB55BAB3-A2DA-D86A-3844-87239E5510F7}"/>
              </a:ext>
            </a:extLst>
          </p:cNvPr>
          <p:cNvSpPr txBox="1"/>
          <p:nvPr/>
        </p:nvSpPr>
        <p:spPr>
          <a:xfrm>
            <a:off x="4023351" y="1779964"/>
            <a:ext cx="1007472" cy="646331"/>
          </a:xfrm>
          <a:prstGeom prst="rect">
            <a:avLst/>
          </a:prstGeom>
          <a:noFill/>
        </p:spPr>
        <p:txBody>
          <a:bodyPr wrap="square">
            <a:spAutoFit/>
          </a:bodyPr>
          <a:lstStyle/>
          <a:p>
            <a:r>
              <a:rPr lang="en-US" altLang="ja-JP" sz="3600" b="1" dirty="0">
                <a:solidFill>
                  <a:srgbClr val="323232"/>
                </a:solidFill>
                <a:effectLst/>
                <a:latin typeface="Meiryo UI" panose="020B0604030504040204" pitchFamily="34" charset="-128"/>
                <a:ea typeface="Meiryo UI" panose="020B0604030504040204" pitchFamily="34" charset="-128"/>
              </a:rPr>
              <a:t>02</a:t>
            </a:r>
            <a:endParaRPr lang="ja-JP" altLang="en-US" sz="3600" b="1">
              <a:solidFill>
                <a:srgbClr val="323232"/>
              </a:solidFill>
              <a:effectLst/>
              <a:latin typeface="Meiryo UI" panose="020B0604030504040204" pitchFamily="34" charset="-128"/>
              <a:ea typeface="Meiryo UI" panose="020B0604030504040204" pitchFamily="34" charset="-128"/>
            </a:endParaRPr>
          </a:p>
        </p:txBody>
      </p:sp>
      <p:cxnSp>
        <p:nvCxnSpPr>
          <p:cNvPr id="27" name="直線コネクタ 26">
            <a:extLst>
              <a:ext uri="{FF2B5EF4-FFF2-40B4-BE49-F238E27FC236}">
                <a16:creationId xmlns:a16="http://schemas.microsoft.com/office/drawing/2014/main" id="{A04878CB-F9C0-E3D6-E19E-69D9208284D8}"/>
              </a:ext>
            </a:extLst>
          </p:cNvPr>
          <p:cNvCxnSpPr/>
          <p:nvPr/>
        </p:nvCxnSpPr>
        <p:spPr>
          <a:xfrm>
            <a:off x="4891123" y="1687630"/>
            <a:ext cx="0" cy="738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DA5AF07F-CA58-694A-2F43-62E2DDB1AB56}"/>
              </a:ext>
            </a:extLst>
          </p:cNvPr>
          <p:cNvSpPr txBox="1"/>
          <p:nvPr/>
        </p:nvSpPr>
        <p:spPr>
          <a:xfrm>
            <a:off x="7739569" y="1779964"/>
            <a:ext cx="1007472" cy="646331"/>
          </a:xfrm>
          <a:prstGeom prst="rect">
            <a:avLst/>
          </a:prstGeom>
          <a:noFill/>
        </p:spPr>
        <p:txBody>
          <a:bodyPr wrap="square">
            <a:spAutoFit/>
          </a:bodyPr>
          <a:lstStyle/>
          <a:p>
            <a:r>
              <a:rPr lang="en-US" altLang="ja-JP" sz="3600" b="1" dirty="0">
                <a:solidFill>
                  <a:srgbClr val="323232"/>
                </a:solidFill>
                <a:effectLst/>
                <a:latin typeface="Meiryo UI" panose="020B0604030504040204" pitchFamily="34" charset="-128"/>
                <a:ea typeface="Meiryo UI" panose="020B0604030504040204" pitchFamily="34" charset="-128"/>
              </a:rPr>
              <a:t>03</a:t>
            </a:r>
            <a:endParaRPr lang="ja-JP" altLang="en-US" sz="3600" b="1">
              <a:solidFill>
                <a:srgbClr val="323232"/>
              </a:solidFill>
              <a:effectLst/>
              <a:latin typeface="Meiryo UI" panose="020B0604030504040204" pitchFamily="34" charset="-128"/>
              <a:ea typeface="Meiryo UI" panose="020B0604030504040204" pitchFamily="34" charset="-128"/>
            </a:endParaRPr>
          </a:p>
        </p:txBody>
      </p:sp>
      <p:cxnSp>
        <p:nvCxnSpPr>
          <p:cNvPr id="30" name="直線コネクタ 29">
            <a:extLst>
              <a:ext uri="{FF2B5EF4-FFF2-40B4-BE49-F238E27FC236}">
                <a16:creationId xmlns:a16="http://schemas.microsoft.com/office/drawing/2014/main" id="{64C0CB8F-98BC-AB61-9463-EFAC573E7E03}"/>
              </a:ext>
            </a:extLst>
          </p:cNvPr>
          <p:cNvCxnSpPr/>
          <p:nvPr/>
        </p:nvCxnSpPr>
        <p:spPr>
          <a:xfrm>
            <a:off x="8607341" y="1687630"/>
            <a:ext cx="0" cy="738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28EFFB48-EF63-E4A2-DA91-146CF6E630AD}"/>
              </a:ext>
            </a:extLst>
          </p:cNvPr>
          <p:cNvSpPr txBox="1"/>
          <p:nvPr/>
        </p:nvSpPr>
        <p:spPr>
          <a:xfrm>
            <a:off x="607054" y="3470616"/>
            <a:ext cx="1007472" cy="646331"/>
          </a:xfrm>
          <a:prstGeom prst="rect">
            <a:avLst/>
          </a:prstGeom>
          <a:noFill/>
        </p:spPr>
        <p:txBody>
          <a:bodyPr wrap="square">
            <a:spAutoFit/>
          </a:bodyPr>
          <a:lstStyle/>
          <a:p>
            <a:r>
              <a:rPr lang="en-US" altLang="ja-JP" sz="3600" b="1" dirty="0">
                <a:solidFill>
                  <a:srgbClr val="323232"/>
                </a:solidFill>
                <a:effectLst/>
                <a:latin typeface="Meiryo UI" panose="020B0604030504040204" pitchFamily="34" charset="-128"/>
                <a:ea typeface="Meiryo UI" panose="020B0604030504040204" pitchFamily="34" charset="-128"/>
              </a:rPr>
              <a:t>04</a:t>
            </a:r>
            <a:endParaRPr lang="ja-JP" altLang="en-US" sz="3600" b="1">
              <a:solidFill>
                <a:srgbClr val="323232"/>
              </a:solidFill>
              <a:effectLst/>
              <a:latin typeface="Meiryo UI" panose="020B0604030504040204" pitchFamily="34" charset="-128"/>
              <a:ea typeface="Meiryo UI" panose="020B0604030504040204" pitchFamily="34" charset="-128"/>
            </a:endParaRPr>
          </a:p>
        </p:txBody>
      </p:sp>
      <p:cxnSp>
        <p:nvCxnSpPr>
          <p:cNvPr id="32" name="直線コネクタ 31">
            <a:extLst>
              <a:ext uri="{FF2B5EF4-FFF2-40B4-BE49-F238E27FC236}">
                <a16:creationId xmlns:a16="http://schemas.microsoft.com/office/drawing/2014/main" id="{4998EC32-3C6A-4438-243E-176115A48C84}"/>
              </a:ext>
            </a:extLst>
          </p:cNvPr>
          <p:cNvCxnSpPr/>
          <p:nvPr/>
        </p:nvCxnSpPr>
        <p:spPr>
          <a:xfrm>
            <a:off x="1474826" y="3378282"/>
            <a:ext cx="0" cy="738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79B6CA8B-A0AC-86A6-0F83-987FC4B5EE11}"/>
              </a:ext>
            </a:extLst>
          </p:cNvPr>
          <p:cNvSpPr txBox="1"/>
          <p:nvPr/>
        </p:nvSpPr>
        <p:spPr>
          <a:xfrm>
            <a:off x="4023351" y="3428999"/>
            <a:ext cx="1007472" cy="646331"/>
          </a:xfrm>
          <a:prstGeom prst="rect">
            <a:avLst/>
          </a:prstGeom>
          <a:noFill/>
        </p:spPr>
        <p:txBody>
          <a:bodyPr wrap="square">
            <a:spAutoFit/>
          </a:bodyPr>
          <a:lstStyle/>
          <a:p>
            <a:r>
              <a:rPr lang="en-US" altLang="ja-JP" sz="3600" b="1" dirty="0">
                <a:solidFill>
                  <a:srgbClr val="323232"/>
                </a:solidFill>
                <a:effectLst/>
                <a:latin typeface="Meiryo UI" panose="020B0604030504040204" pitchFamily="34" charset="-128"/>
                <a:ea typeface="Meiryo UI" panose="020B0604030504040204" pitchFamily="34" charset="-128"/>
              </a:rPr>
              <a:t>05</a:t>
            </a:r>
            <a:endParaRPr lang="ja-JP" altLang="en-US" sz="3600" b="1">
              <a:solidFill>
                <a:srgbClr val="323232"/>
              </a:solidFill>
              <a:effectLst/>
              <a:latin typeface="Meiryo UI" panose="020B0604030504040204" pitchFamily="34" charset="-128"/>
              <a:ea typeface="Meiryo UI" panose="020B0604030504040204" pitchFamily="34" charset="-128"/>
            </a:endParaRPr>
          </a:p>
        </p:txBody>
      </p:sp>
      <p:cxnSp>
        <p:nvCxnSpPr>
          <p:cNvPr id="35" name="直線コネクタ 34">
            <a:extLst>
              <a:ext uri="{FF2B5EF4-FFF2-40B4-BE49-F238E27FC236}">
                <a16:creationId xmlns:a16="http://schemas.microsoft.com/office/drawing/2014/main" id="{4AD4C5A0-1AE3-0D35-D704-3262EEDB598A}"/>
              </a:ext>
            </a:extLst>
          </p:cNvPr>
          <p:cNvCxnSpPr/>
          <p:nvPr/>
        </p:nvCxnSpPr>
        <p:spPr>
          <a:xfrm>
            <a:off x="4891123" y="3336665"/>
            <a:ext cx="0" cy="738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3F3DA2E6-1624-E647-1D07-718CFCA7B8B6}"/>
              </a:ext>
            </a:extLst>
          </p:cNvPr>
          <p:cNvSpPr txBox="1"/>
          <p:nvPr/>
        </p:nvSpPr>
        <p:spPr>
          <a:xfrm>
            <a:off x="7735214" y="3462548"/>
            <a:ext cx="1007472" cy="646331"/>
          </a:xfrm>
          <a:prstGeom prst="rect">
            <a:avLst/>
          </a:prstGeom>
          <a:noFill/>
        </p:spPr>
        <p:txBody>
          <a:bodyPr wrap="square">
            <a:spAutoFit/>
          </a:bodyPr>
          <a:lstStyle/>
          <a:p>
            <a:r>
              <a:rPr lang="en-US" altLang="ja-JP" sz="3600" b="1" dirty="0">
                <a:solidFill>
                  <a:srgbClr val="323232"/>
                </a:solidFill>
                <a:effectLst/>
                <a:latin typeface="Meiryo UI" panose="020B0604030504040204" pitchFamily="34" charset="-128"/>
                <a:ea typeface="Meiryo UI" panose="020B0604030504040204" pitchFamily="34" charset="-128"/>
              </a:rPr>
              <a:t>06</a:t>
            </a:r>
            <a:endParaRPr lang="ja-JP" altLang="en-US" sz="3600" b="1">
              <a:solidFill>
                <a:srgbClr val="323232"/>
              </a:solidFill>
              <a:effectLst/>
              <a:latin typeface="Meiryo UI" panose="020B0604030504040204" pitchFamily="34" charset="-128"/>
              <a:ea typeface="Meiryo UI" panose="020B0604030504040204" pitchFamily="34" charset="-128"/>
            </a:endParaRPr>
          </a:p>
        </p:txBody>
      </p:sp>
      <p:cxnSp>
        <p:nvCxnSpPr>
          <p:cNvPr id="37" name="直線コネクタ 36">
            <a:extLst>
              <a:ext uri="{FF2B5EF4-FFF2-40B4-BE49-F238E27FC236}">
                <a16:creationId xmlns:a16="http://schemas.microsoft.com/office/drawing/2014/main" id="{B74A34CC-6B84-E8FD-1D88-07A58BC9166B}"/>
              </a:ext>
            </a:extLst>
          </p:cNvPr>
          <p:cNvCxnSpPr/>
          <p:nvPr/>
        </p:nvCxnSpPr>
        <p:spPr>
          <a:xfrm>
            <a:off x="8602986" y="3370214"/>
            <a:ext cx="0" cy="738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A56D1A2E-E03A-F4D9-E68F-147AF276BE47}"/>
              </a:ext>
            </a:extLst>
          </p:cNvPr>
          <p:cNvSpPr txBox="1"/>
          <p:nvPr/>
        </p:nvSpPr>
        <p:spPr>
          <a:xfrm>
            <a:off x="600687" y="4932668"/>
            <a:ext cx="1007472" cy="646331"/>
          </a:xfrm>
          <a:prstGeom prst="rect">
            <a:avLst/>
          </a:prstGeom>
          <a:noFill/>
        </p:spPr>
        <p:txBody>
          <a:bodyPr wrap="square">
            <a:spAutoFit/>
          </a:bodyPr>
          <a:lstStyle/>
          <a:p>
            <a:r>
              <a:rPr lang="en-US" altLang="ja-JP" sz="3600" b="1" dirty="0">
                <a:solidFill>
                  <a:srgbClr val="323232"/>
                </a:solidFill>
                <a:effectLst/>
                <a:latin typeface="Meiryo UI" panose="020B0604030504040204" pitchFamily="34" charset="-128"/>
                <a:ea typeface="Meiryo UI" panose="020B0604030504040204" pitchFamily="34" charset="-128"/>
              </a:rPr>
              <a:t>07</a:t>
            </a:r>
            <a:endParaRPr lang="ja-JP" altLang="en-US" sz="3600" b="1">
              <a:solidFill>
                <a:srgbClr val="323232"/>
              </a:solidFill>
              <a:effectLst/>
              <a:latin typeface="Meiryo UI" panose="020B0604030504040204" pitchFamily="34" charset="-128"/>
              <a:ea typeface="Meiryo UI" panose="020B0604030504040204" pitchFamily="34" charset="-128"/>
            </a:endParaRPr>
          </a:p>
        </p:txBody>
      </p:sp>
      <p:cxnSp>
        <p:nvCxnSpPr>
          <p:cNvPr id="39" name="直線コネクタ 38">
            <a:extLst>
              <a:ext uri="{FF2B5EF4-FFF2-40B4-BE49-F238E27FC236}">
                <a16:creationId xmlns:a16="http://schemas.microsoft.com/office/drawing/2014/main" id="{559B37B4-F618-097C-A475-F70059027CB8}"/>
              </a:ext>
            </a:extLst>
          </p:cNvPr>
          <p:cNvCxnSpPr>
            <a:cxnSpLocks/>
          </p:cNvCxnSpPr>
          <p:nvPr/>
        </p:nvCxnSpPr>
        <p:spPr>
          <a:xfrm>
            <a:off x="1468459" y="4840334"/>
            <a:ext cx="0" cy="15542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A9181353-B3DB-FEA3-A2C7-879F7467C1B8}"/>
              </a:ext>
            </a:extLst>
          </p:cNvPr>
          <p:cNvSpPr txBox="1"/>
          <p:nvPr/>
        </p:nvSpPr>
        <p:spPr>
          <a:xfrm>
            <a:off x="4028107" y="4932668"/>
            <a:ext cx="1007472" cy="646331"/>
          </a:xfrm>
          <a:prstGeom prst="rect">
            <a:avLst/>
          </a:prstGeom>
          <a:noFill/>
        </p:spPr>
        <p:txBody>
          <a:bodyPr wrap="square">
            <a:spAutoFit/>
          </a:bodyPr>
          <a:lstStyle/>
          <a:p>
            <a:r>
              <a:rPr lang="en-US" altLang="ja-JP" sz="3600" b="1" dirty="0">
                <a:solidFill>
                  <a:srgbClr val="323232"/>
                </a:solidFill>
                <a:effectLst/>
                <a:latin typeface="Meiryo UI" panose="020B0604030504040204" pitchFamily="34" charset="-128"/>
                <a:ea typeface="Meiryo UI" panose="020B0604030504040204" pitchFamily="34" charset="-128"/>
              </a:rPr>
              <a:t>08</a:t>
            </a:r>
            <a:endParaRPr lang="ja-JP" altLang="en-US" sz="3600" b="1">
              <a:solidFill>
                <a:srgbClr val="323232"/>
              </a:solidFill>
              <a:effectLst/>
              <a:latin typeface="Meiryo UI" panose="020B0604030504040204" pitchFamily="34" charset="-128"/>
              <a:ea typeface="Meiryo UI" panose="020B0604030504040204" pitchFamily="34" charset="-128"/>
            </a:endParaRPr>
          </a:p>
        </p:txBody>
      </p:sp>
      <p:cxnSp>
        <p:nvCxnSpPr>
          <p:cNvPr id="41" name="直線コネクタ 40">
            <a:extLst>
              <a:ext uri="{FF2B5EF4-FFF2-40B4-BE49-F238E27FC236}">
                <a16:creationId xmlns:a16="http://schemas.microsoft.com/office/drawing/2014/main" id="{E86761D9-CB2D-5E2F-8B5F-3AC06E60BEBA}"/>
              </a:ext>
            </a:extLst>
          </p:cNvPr>
          <p:cNvCxnSpPr>
            <a:cxnSpLocks/>
          </p:cNvCxnSpPr>
          <p:nvPr/>
        </p:nvCxnSpPr>
        <p:spPr>
          <a:xfrm>
            <a:off x="4895879" y="4840334"/>
            <a:ext cx="0" cy="13388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4" name="図 43">
            <a:extLst>
              <a:ext uri="{FF2B5EF4-FFF2-40B4-BE49-F238E27FC236}">
                <a16:creationId xmlns:a16="http://schemas.microsoft.com/office/drawing/2014/main" id="{5A799D94-ABA0-367A-9FC8-5F49CF897B67}"/>
              </a:ext>
            </a:extLst>
          </p:cNvPr>
          <p:cNvPicPr>
            <a:picLocks noChangeAspect="1"/>
          </p:cNvPicPr>
          <p:nvPr/>
        </p:nvPicPr>
        <p:blipFill>
          <a:blip r:embed="rId2"/>
          <a:stretch>
            <a:fillRect/>
          </a:stretch>
        </p:blipFill>
        <p:spPr>
          <a:xfrm>
            <a:off x="8343904" y="4735261"/>
            <a:ext cx="2986775" cy="1983845"/>
          </a:xfrm>
          <a:prstGeom prst="rect">
            <a:avLst/>
          </a:prstGeom>
        </p:spPr>
      </p:pic>
    </p:spTree>
    <p:extLst>
      <p:ext uri="{BB962C8B-B14F-4D97-AF65-F5344CB8AC3E}">
        <p14:creationId xmlns:p14="http://schemas.microsoft.com/office/powerpoint/2010/main" val="3782995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720DA022-3721-2DFB-46F2-A72ADCB0D2FB}"/>
              </a:ext>
            </a:extLst>
          </p:cNvPr>
          <p:cNvSpPr/>
          <p:nvPr/>
        </p:nvSpPr>
        <p:spPr>
          <a:xfrm>
            <a:off x="418011" y="3792732"/>
            <a:ext cx="11469188" cy="1778000"/>
          </a:xfrm>
          <a:prstGeom prst="rect">
            <a:avLst/>
          </a:prstGeom>
          <a:solidFill>
            <a:schemeClr val="bg1"/>
          </a:solidFill>
          <a:ln w="38100">
            <a:solidFill>
              <a:srgbClr val="4795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B5400266-649A-6247-CBEF-F807FAE94AA2}"/>
              </a:ext>
            </a:extLst>
          </p:cNvPr>
          <p:cNvSpPr/>
          <p:nvPr/>
        </p:nvSpPr>
        <p:spPr>
          <a:xfrm>
            <a:off x="418011" y="1549400"/>
            <a:ext cx="11469188" cy="1778000"/>
          </a:xfrm>
          <a:prstGeom prst="rect">
            <a:avLst/>
          </a:prstGeom>
          <a:solidFill>
            <a:schemeClr val="bg1"/>
          </a:solidFill>
          <a:ln w="38100">
            <a:solidFill>
              <a:srgbClr val="4795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Marketing Driven </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7485018" cy="584775"/>
          </a:xfrm>
          <a:prstGeom prst="rect">
            <a:avLst/>
          </a:prstGeom>
          <a:noFill/>
        </p:spPr>
        <p:txBody>
          <a:bodyPr wrap="square" rtlCol="0">
            <a:spAutoFit/>
          </a:bodyPr>
          <a:lstStyle/>
          <a:p>
            <a:r>
              <a:rPr kumimoji="1" lang="en-US" altLang="ja-JP" sz="3200" b="1" dirty="0">
                <a:solidFill>
                  <a:schemeClr val="bg1"/>
                </a:solidFill>
                <a:latin typeface="+mn-ea"/>
              </a:rPr>
              <a:t>Q&amp;A</a:t>
            </a:r>
            <a:endParaRPr kumimoji="1" lang="en" altLang="ja-JP" sz="3200" b="1" dirty="0">
              <a:solidFill>
                <a:schemeClr val="bg1"/>
              </a:solidFill>
              <a:latin typeface="+mn-ea"/>
            </a:endParaRPr>
          </a:p>
        </p:txBody>
      </p:sp>
      <p:sp>
        <p:nvSpPr>
          <p:cNvPr id="2" name="円/楕円 1">
            <a:extLst>
              <a:ext uri="{FF2B5EF4-FFF2-40B4-BE49-F238E27FC236}">
                <a16:creationId xmlns:a16="http://schemas.microsoft.com/office/drawing/2014/main" id="{B913E67D-F64F-BAF3-67F1-2C99253A87DA}"/>
              </a:ext>
            </a:extLst>
          </p:cNvPr>
          <p:cNvSpPr/>
          <p:nvPr/>
        </p:nvSpPr>
        <p:spPr>
          <a:xfrm>
            <a:off x="685800" y="1790700"/>
            <a:ext cx="482600" cy="495300"/>
          </a:xfrm>
          <a:prstGeom prst="ellipse">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eiryo UI" panose="020B0604030504040204" pitchFamily="34" charset="-128"/>
                <a:ea typeface="Meiryo UI" panose="020B0604030504040204" pitchFamily="34" charset="-128"/>
              </a:rPr>
              <a:t>Q</a:t>
            </a:r>
            <a:endParaRPr kumimoji="1" lang="ja-JP" altLang="en-US" b="1">
              <a:latin typeface="Meiryo UI" panose="020B0604030504040204" pitchFamily="34" charset="-128"/>
              <a:ea typeface="Meiryo UI" panose="020B0604030504040204" pitchFamily="34" charset="-128"/>
            </a:endParaRPr>
          </a:p>
        </p:txBody>
      </p:sp>
      <p:sp>
        <p:nvSpPr>
          <p:cNvPr id="3" name="円/楕円 2">
            <a:extLst>
              <a:ext uri="{FF2B5EF4-FFF2-40B4-BE49-F238E27FC236}">
                <a16:creationId xmlns:a16="http://schemas.microsoft.com/office/drawing/2014/main" id="{3AC3D94D-6B3F-82F0-1405-63F3345577D7}"/>
              </a:ext>
            </a:extLst>
          </p:cNvPr>
          <p:cNvSpPr/>
          <p:nvPr/>
        </p:nvSpPr>
        <p:spPr>
          <a:xfrm>
            <a:off x="698500" y="2476500"/>
            <a:ext cx="482600" cy="4953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eiryo UI" panose="020B0604030504040204" pitchFamily="34" charset="-128"/>
                <a:ea typeface="Meiryo UI" panose="020B0604030504040204" pitchFamily="34" charset="-128"/>
              </a:rPr>
              <a:t>A</a:t>
            </a:r>
            <a:endParaRPr kumimoji="1" lang="ja-JP" altLang="en-US" b="1">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ADFD3044-F523-FEEE-D8D1-07670212C7A7}"/>
              </a:ext>
            </a:extLst>
          </p:cNvPr>
          <p:cNvSpPr txBox="1"/>
          <p:nvPr/>
        </p:nvSpPr>
        <p:spPr>
          <a:xfrm>
            <a:off x="1270000" y="1853684"/>
            <a:ext cx="6096000" cy="338554"/>
          </a:xfrm>
          <a:prstGeom prst="rect">
            <a:avLst/>
          </a:prstGeom>
          <a:noFill/>
        </p:spPr>
        <p:txBody>
          <a:bodyPr wrap="square">
            <a:spAutoFit/>
          </a:bodyPr>
          <a:lstStyle/>
          <a:p>
            <a:r>
              <a:rPr lang="ja-JP" altLang="en-US" sz="1600">
                <a:latin typeface="Meiryo UI" panose="020B0604030504040204" pitchFamily="34" charset="-128"/>
                <a:ea typeface="Meiryo UI" panose="020B0604030504040204" pitchFamily="34" charset="-128"/>
              </a:rPr>
              <a:t>文字数は何文字ぐらいが適切ですか？ </a:t>
            </a:r>
          </a:p>
        </p:txBody>
      </p:sp>
      <p:sp>
        <p:nvSpPr>
          <p:cNvPr id="10" name="テキスト ボックス 9">
            <a:extLst>
              <a:ext uri="{FF2B5EF4-FFF2-40B4-BE49-F238E27FC236}">
                <a16:creationId xmlns:a16="http://schemas.microsoft.com/office/drawing/2014/main" id="{E308E4B5-FC5A-732A-D7C7-8B00F01F69AA}"/>
              </a:ext>
            </a:extLst>
          </p:cNvPr>
          <p:cNvSpPr txBox="1"/>
          <p:nvPr/>
        </p:nvSpPr>
        <p:spPr>
          <a:xfrm>
            <a:off x="1270000" y="2476500"/>
            <a:ext cx="10198100" cy="584775"/>
          </a:xfrm>
          <a:prstGeom prst="rect">
            <a:avLst/>
          </a:prstGeom>
          <a:noFill/>
        </p:spPr>
        <p:txBody>
          <a:bodyPr wrap="square">
            <a:spAutoFit/>
          </a:bodyPr>
          <a:lstStyle/>
          <a:p>
            <a:r>
              <a:rPr lang="ja-JP" altLang="en-US" sz="1600">
                <a:latin typeface="Meiryo UI" panose="020B0604030504040204" pitchFamily="34" charset="-128"/>
                <a:ea typeface="Meiryo UI" panose="020B0604030504040204" pitchFamily="34" charset="-128"/>
              </a:rPr>
              <a:t>文字数にこれといった制限はありません。</a:t>
            </a:r>
            <a:r>
              <a:rPr lang="ja-JP" altLang="en-US" sz="1600">
                <a:solidFill>
                  <a:srgbClr val="C00000"/>
                </a:solidFill>
                <a:latin typeface="Meiryo UI" panose="020B0604030504040204" pitchFamily="34" charset="-128"/>
                <a:ea typeface="Meiryo UI" panose="020B0604030504040204" pitchFamily="34" charset="-128"/>
              </a:rPr>
              <a:t>必要な情報を網羅できる文字数が最適な文字数</a:t>
            </a:r>
            <a:r>
              <a:rPr lang="ja-JP" altLang="en-US" sz="1600">
                <a:latin typeface="Meiryo UI" panose="020B0604030504040204" pitchFamily="34" charset="-128"/>
                <a:ea typeface="Meiryo UI" panose="020B0604030504040204" pitchFamily="34" charset="-128"/>
              </a:rPr>
              <a:t>となります。</a:t>
            </a:r>
            <a:r>
              <a:rPr lang="en" altLang="ja-JP" sz="1600" dirty="0">
                <a:latin typeface="Meiryo UI" panose="020B0604030504040204" pitchFamily="34" charset="-128"/>
                <a:ea typeface="Meiryo UI" panose="020B0604030504040204" pitchFamily="34" charset="-128"/>
              </a:rPr>
              <a:t>SEO</a:t>
            </a:r>
            <a:r>
              <a:rPr lang="ja-JP" altLang="en-US" sz="1600">
                <a:latin typeface="Meiryo UI" panose="020B0604030504040204" pitchFamily="34" charset="-128"/>
                <a:ea typeface="Meiryo UI" panose="020B0604030504040204" pitchFamily="34" charset="-128"/>
              </a:rPr>
              <a:t>において文字数をはじめから決めて書くことはありません。 </a:t>
            </a:r>
          </a:p>
        </p:txBody>
      </p:sp>
      <p:sp>
        <p:nvSpPr>
          <p:cNvPr id="11" name="円/楕円 10">
            <a:extLst>
              <a:ext uri="{FF2B5EF4-FFF2-40B4-BE49-F238E27FC236}">
                <a16:creationId xmlns:a16="http://schemas.microsoft.com/office/drawing/2014/main" id="{2795017D-A02E-861B-596D-A0512F485D57}"/>
              </a:ext>
            </a:extLst>
          </p:cNvPr>
          <p:cNvSpPr/>
          <p:nvPr/>
        </p:nvSpPr>
        <p:spPr>
          <a:xfrm>
            <a:off x="685800" y="4059948"/>
            <a:ext cx="482600" cy="495300"/>
          </a:xfrm>
          <a:prstGeom prst="ellipse">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eiryo UI" panose="020B0604030504040204" pitchFamily="34" charset="-128"/>
                <a:ea typeface="Meiryo UI" panose="020B0604030504040204" pitchFamily="34" charset="-128"/>
              </a:rPr>
              <a:t>Q</a:t>
            </a:r>
            <a:endParaRPr kumimoji="1" lang="ja-JP" altLang="en-US" b="1">
              <a:latin typeface="Meiryo UI" panose="020B0604030504040204" pitchFamily="34" charset="-128"/>
              <a:ea typeface="Meiryo UI" panose="020B0604030504040204" pitchFamily="34" charset="-128"/>
            </a:endParaRPr>
          </a:p>
        </p:txBody>
      </p:sp>
      <p:sp>
        <p:nvSpPr>
          <p:cNvPr id="12" name="円/楕円 11">
            <a:extLst>
              <a:ext uri="{FF2B5EF4-FFF2-40B4-BE49-F238E27FC236}">
                <a16:creationId xmlns:a16="http://schemas.microsoft.com/office/drawing/2014/main" id="{FD13067B-32B9-5D63-1F8E-75D9C03CDD86}"/>
              </a:ext>
            </a:extLst>
          </p:cNvPr>
          <p:cNvSpPr/>
          <p:nvPr/>
        </p:nvSpPr>
        <p:spPr>
          <a:xfrm>
            <a:off x="698500" y="4745748"/>
            <a:ext cx="482600" cy="4953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eiryo UI" panose="020B0604030504040204" pitchFamily="34" charset="-128"/>
                <a:ea typeface="Meiryo UI" panose="020B0604030504040204" pitchFamily="34" charset="-128"/>
              </a:rPr>
              <a:t>A</a:t>
            </a:r>
            <a:endParaRPr kumimoji="1" lang="ja-JP" altLang="en-US" b="1">
              <a:latin typeface="Meiryo UI" panose="020B0604030504040204" pitchFamily="34" charset="-128"/>
              <a:ea typeface="Meiryo UI" panose="020B0604030504040204" pitchFamily="34" charset="-128"/>
            </a:endParaRPr>
          </a:p>
        </p:txBody>
      </p:sp>
      <p:sp>
        <p:nvSpPr>
          <p:cNvPr id="13" name="テキスト ボックス 12">
            <a:extLst>
              <a:ext uri="{FF2B5EF4-FFF2-40B4-BE49-F238E27FC236}">
                <a16:creationId xmlns:a16="http://schemas.microsoft.com/office/drawing/2014/main" id="{3E96F1E2-0DFE-002A-A91C-FD102AC4AC65}"/>
              </a:ext>
            </a:extLst>
          </p:cNvPr>
          <p:cNvSpPr txBox="1"/>
          <p:nvPr/>
        </p:nvSpPr>
        <p:spPr>
          <a:xfrm>
            <a:off x="1270000" y="4122932"/>
            <a:ext cx="6096000" cy="338554"/>
          </a:xfrm>
          <a:prstGeom prst="rect">
            <a:avLst/>
          </a:prstGeom>
          <a:noFill/>
        </p:spPr>
        <p:txBody>
          <a:bodyPr wrap="square">
            <a:spAutoFit/>
          </a:bodyPr>
          <a:lstStyle/>
          <a:p>
            <a:r>
              <a:rPr lang="ja-JP" altLang="en-US" sz="1600">
                <a:latin typeface="Meiryo UI" panose="020B0604030504040204" pitchFamily="34" charset="-128"/>
                <a:ea typeface="Meiryo UI" panose="020B0604030504040204" pitchFamily="34" charset="-128"/>
              </a:rPr>
              <a:t>他のサイトの記事を参考にして書くのは良いですか？ </a:t>
            </a:r>
          </a:p>
        </p:txBody>
      </p:sp>
      <p:sp>
        <p:nvSpPr>
          <p:cNvPr id="14" name="テキスト ボックス 13">
            <a:extLst>
              <a:ext uri="{FF2B5EF4-FFF2-40B4-BE49-F238E27FC236}">
                <a16:creationId xmlns:a16="http://schemas.microsoft.com/office/drawing/2014/main" id="{2D33C325-CAFF-ADBF-2175-68B80FD91C5C}"/>
              </a:ext>
            </a:extLst>
          </p:cNvPr>
          <p:cNvSpPr txBox="1"/>
          <p:nvPr/>
        </p:nvSpPr>
        <p:spPr>
          <a:xfrm>
            <a:off x="1270000" y="4745748"/>
            <a:ext cx="10198100" cy="584775"/>
          </a:xfrm>
          <a:prstGeom prst="rect">
            <a:avLst/>
          </a:prstGeom>
          <a:noFill/>
        </p:spPr>
        <p:txBody>
          <a:bodyPr wrap="square">
            <a:spAutoFit/>
          </a:bodyPr>
          <a:lstStyle/>
          <a:p>
            <a:r>
              <a:rPr lang="ja-JP" altLang="en-US" sz="1600">
                <a:latin typeface="Meiryo UI" panose="020B0604030504040204" pitchFamily="34" charset="-128"/>
                <a:ea typeface="Meiryo UI" panose="020B0604030504040204" pitchFamily="34" charset="-128"/>
              </a:rPr>
              <a:t>上位表示されている記事は、上位表示されている理由が必ずあるので参考にするのは</a:t>
            </a:r>
            <a:r>
              <a:rPr lang="en" altLang="ja-JP" sz="1600" dirty="0">
                <a:latin typeface="Meiryo UI" panose="020B0604030504040204" pitchFamily="34" charset="-128"/>
                <a:ea typeface="Meiryo UI" panose="020B0604030504040204" pitchFamily="34" charset="-128"/>
              </a:rPr>
              <a:t>OK</a:t>
            </a:r>
            <a:r>
              <a:rPr lang="ja-JP" altLang="en-US" sz="1600">
                <a:latin typeface="Meiryo UI" panose="020B0604030504040204" pitchFamily="34" charset="-128"/>
                <a:ea typeface="Meiryo UI" panose="020B0604030504040204" pitchFamily="34" charset="-128"/>
              </a:rPr>
              <a:t>です。ただし、あくまで参考するだけにとどめ、</a:t>
            </a:r>
            <a:r>
              <a:rPr lang="ja-JP" altLang="en-US" sz="1600">
                <a:solidFill>
                  <a:srgbClr val="C00000"/>
                </a:solidFill>
                <a:latin typeface="Meiryo UI" panose="020B0604030504040204" pitchFamily="34" charset="-128"/>
                <a:ea typeface="Meiryo UI" panose="020B0604030504040204" pitchFamily="34" charset="-128"/>
              </a:rPr>
              <a:t>参考サイトよりも優れたコンテンツにすることを意識</a:t>
            </a:r>
            <a:r>
              <a:rPr lang="ja-JP" altLang="en-US" sz="1600">
                <a:latin typeface="Meiryo UI" panose="020B0604030504040204" pitchFamily="34" charset="-128"/>
                <a:ea typeface="Meiryo UI" panose="020B0604030504040204" pitchFamily="34" charset="-128"/>
              </a:rPr>
              <a:t>しましょう。 </a:t>
            </a:r>
          </a:p>
        </p:txBody>
      </p:sp>
    </p:spTree>
    <p:extLst>
      <p:ext uri="{BB962C8B-B14F-4D97-AF65-F5344CB8AC3E}">
        <p14:creationId xmlns:p14="http://schemas.microsoft.com/office/powerpoint/2010/main" val="2306865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720DA022-3721-2DFB-46F2-A72ADCB0D2FB}"/>
              </a:ext>
            </a:extLst>
          </p:cNvPr>
          <p:cNvSpPr/>
          <p:nvPr/>
        </p:nvSpPr>
        <p:spPr>
          <a:xfrm>
            <a:off x="418011" y="3792732"/>
            <a:ext cx="11469188" cy="1778000"/>
          </a:xfrm>
          <a:prstGeom prst="rect">
            <a:avLst/>
          </a:prstGeom>
          <a:solidFill>
            <a:schemeClr val="bg1"/>
          </a:solidFill>
          <a:ln w="38100">
            <a:solidFill>
              <a:srgbClr val="4795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B5400266-649A-6247-CBEF-F807FAE94AA2}"/>
              </a:ext>
            </a:extLst>
          </p:cNvPr>
          <p:cNvSpPr/>
          <p:nvPr/>
        </p:nvSpPr>
        <p:spPr>
          <a:xfrm>
            <a:off x="418011" y="1549400"/>
            <a:ext cx="11469188" cy="1778000"/>
          </a:xfrm>
          <a:prstGeom prst="rect">
            <a:avLst/>
          </a:prstGeom>
          <a:solidFill>
            <a:schemeClr val="bg1"/>
          </a:solidFill>
          <a:ln w="38100">
            <a:solidFill>
              <a:srgbClr val="4795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Marketing Driven </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7485018" cy="584775"/>
          </a:xfrm>
          <a:prstGeom prst="rect">
            <a:avLst/>
          </a:prstGeom>
          <a:noFill/>
        </p:spPr>
        <p:txBody>
          <a:bodyPr wrap="square" rtlCol="0">
            <a:spAutoFit/>
          </a:bodyPr>
          <a:lstStyle/>
          <a:p>
            <a:r>
              <a:rPr kumimoji="1" lang="en-US" altLang="ja-JP" sz="3200" b="1" dirty="0">
                <a:solidFill>
                  <a:schemeClr val="bg1"/>
                </a:solidFill>
                <a:latin typeface="+mn-ea"/>
              </a:rPr>
              <a:t>Q&amp;A</a:t>
            </a:r>
            <a:endParaRPr kumimoji="1" lang="en" altLang="ja-JP" sz="3200" b="1" dirty="0">
              <a:solidFill>
                <a:schemeClr val="bg1"/>
              </a:solidFill>
              <a:latin typeface="+mn-ea"/>
            </a:endParaRPr>
          </a:p>
        </p:txBody>
      </p:sp>
      <p:sp>
        <p:nvSpPr>
          <p:cNvPr id="2" name="円/楕円 1">
            <a:extLst>
              <a:ext uri="{FF2B5EF4-FFF2-40B4-BE49-F238E27FC236}">
                <a16:creationId xmlns:a16="http://schemas.microsoft.com/office/drawing/2014/main" id="{B913E67D-F64F-BAF3-67F1-2C99253A87DA}"/>
              </a:ext>
            </a:extLst>
          </p:cNvPr>
          <p:cNvSpPr/>
          <p:nvPr/>
        </p:nvSpPr>
        <p:spPr>
          <a:xfrm>
            <a:off x="685800" y="1790700"/>
            <a:ext cx="482600" cy="495300"/>
          </a:xfrm>
          <a:prstGeom prst="ellipse">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eiryo UI" panose="020B0604030504040204" pitchFamily="34" charset="-128"/>
                <a:ea typeface="Meiryo UI" panose="020B0604030504040204" pitchFamily="34" charset="-128"/>
              </a:rPr>
              <a:t>Q</a:t>
            </a:r>
            <a:endParaRPr kumimoji="1" lang="ja-JP" altLang="en-US" b="1">
              <a:latin typeface="Meiryo UI" panose="020B0604030504040204" pitchFamily="34" charset="-128"/>
              <a:ea typeface="Meiryo UI" panose="020B0604030504040204" pitchFamily="34" charset="-128"/>
            </a:endParaRPr>
          </a:p>
        </p:txBody>
      </p:sp>
      <p:sp>
        <p:nvSpPr>
          <p:cNvPr id="3" name="円/楕円 2">
            <a:extLst>
              <a:ext uri="{FF2B5EF4-FFF2-40B4-BE49-F238E27FC236}">
                <a16:creationId xmlns:a16="http://schemas.microsoft.com/office/drawing/2014/main" id="{3AC3D94D-6B3F-82F0-1405-63F3345577D7}"/>
              </a:ext>
            </a:extLst>
          </p:cNvPr>
          <p:cNvSpPr/>
          <p:nvPr/>
        </p:nvSpPr>
        <p:spPr>
          <a:xfrm>
            <a:off x="698500" y="2476500"/>
            <a:ext cx="482600" cy="4953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eiryo UI" panose="020B0604030504040204" pitchFamily="34" charset="-128"/>
                <a:ea typeface="Meiryo UI" panose="020B0604030504040204" pitchFamily="34" charset="-128"/>
              </a:rPr>
              <a:t>A</a:t>
            </a:r>
            <a:endParaRPr kumimoji="1" lang="ja-JP" altLang="en-US" b="1">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ADFD3044-F523-FEEE-D8D1-07670212C7A7}"/>
              </a:ext>
            </a:extLst>
          </p:cNvPr>
          <p:cNvSpPr txBox="1"/>
          <p:nvPr/>
        </p:nvSpPr>
        <p:spPr>
          <a:xfrm>
            <a:off x="1270000" y="1853684"/>
            <a:ext cx="6096000" cy="338554"/>
          </a:xfrm>
          <a:prstGeom prst="rect">
            <a:avLst/>
          </a:prstGeom>
          <a:noFill/>
        </p:spPr>
        <p:txBody>
          <a:bodyPr wrap="square">
            <a:spAutoFit/>
          </a:bodyPr>
          <a:lstStyle/>
          <a:p>
            <a:r>
              <a:rPr lang="en" altLang="ja-JP" sz="1600" dirty="0" err="1">
                <a:latin typeface="Meiryo UI" panose="020B0604030504040204" pitchFamily="34" charset="-128"/>
                <a:ea typeface="Meiryo UI" panose="020B0604030504040204" pitchFamily="34" charset="-128"/>
              </a:rPr>
              <a:t>ChatGPT</a:t>
            </a:r>
            <a:r>
              <a:rPr lang="en" altLang="ja-JP" sz="1600" dirty="0">
                <a:latin typeface="Meiryo UI" panose="020B0604030504040204" pitchFamily="34" charset="-128"/>
                <a:ea typeface="Meiryo UI" panose="020B0604030504040204" pitchFamily="34" charset="-128"/>
              </a:rPr>
              <a:t> </a:t>
            </a:r>
            <a:r>
              <a:rPr lang="ja-JP" altLang="en-US" sz="1600">
                <a:latin typeface="Meiryo UI" panose="020B0604030504040204" pitchFamily="34" charset="-128"/>
                <a:ea typeface="Meiryo UI" panose="020B0604030504040204" pitchFamily="34" charset="-128"/>
              </a:rPr>
              <a:t>を活用するのはどうでしょうか？ </a:t>
            </a:r>
          </a:p>
        </p:txBody>
      </p:sp>
      <p:sp>
        <p:nvSpPr>
          <p:cNvPr id="10" name="テキスト ボックス 9">
            <a:extLst>
              <a:ext uri="{FF2B5EF4-FFF2-40B4-BE49-F238E27FC236}">
                <a16:creationId xmlns:a16="http://schemas.microsoft.com/office/drawing/2014/main" id="{E308E4B5-FC5A-732A-D7C7-8B00F01F69AA}"/>
              </a:ext>
            </a:extLst>
          </p:cNvPr>
          <p:cNvSpPr txBox="1"/>
          <p:nvPr/>
        </p:nvSpPr>
        <p:spPr>
          <a:xfrm>
            <a:off x="1270000" y="2476500"/>
            <a:ext cx="10198100" cy="584775"/>
          </a:xfrm>
          <a:prstGeom prst="rect">
            <a:avLst/>
          </a:prstGeom>
          <a:noFill/>
        </p:spPr>
        <p:txBody>
          <a:bodyPr wrap="square">
            <a:spAutoFit/>
          </a:bodyPr>
          <a:lstStyle/>
          <a:p>
            <a:r>
              <a:rPr lang="en" altLang="ja-JP" sz="1600" dirty="0" err="1">
                <a:latin typeface="Meiryo UI" panose="020B0604030504040204" pitchFamily="34" charset="-128"/>
                <a:ea typeface="Meiryo UI" panose="020B0604030504040204" pitchFamily="34" charset="-128"/>
              </a:rPr>
              <a:t>ChatGPT</a:t>
            </a:r>
            <a:r>
              <a:rPr lang="en" altLang="ja-JP" sz="1600" dirty="0">
                <a:latin typeface="Meiryo UI" panose="020B0604030504040204" pitchFamily="34" charset="-128"/>
                <a:ea typeface="Meiryo UI" panose="020B0604030504040204" pitchFamily="34" charset="-128"/>
              </a:rPr>
              <a:t> </a:t>
            </a:r>
            <a:r>
              <a:rPr lang="ja-JP" altLang="en-US" sz="1600">
                <a:latin typeface="Meiryo UI" panose="020B0604030504040204" pitchFamily="34" charset="-128"/>
                <a:ea typeface="Meiryo UI" panose="020B0604030504040204" pitchFamily="34" charset="-128"/>
              </a:rPr>
              <a:t>を活用するのは大いに構いません。ただし、やはり機械的な文章になりがちなので</a:t>
            </a:r>
            <a:r>
              <a:rPr lang="ja-JP" altLang="en-US" sz="1600">
                <a:solidFill>
                  <a:srgbClr val="C00000"/>
                </a:solidFill>
                <a:latin typeface="Meiryo UI" panose="020B0604030504040204" pitchFamily="34" charset="-128"/>
                <a:ea typeface="Meiryo UI" panose="020B0604030504040204" pitchFamily="34" charset="-128"/>
              </a:rPr>
              <a:t>人の手を加えることは必ず必要</a:t>
            </a:r>
            <a:r>
              <a:rPr lang="ja-JP" altLang="en-US" sz="1600">
                <a:latin typeface="Meiryo UI" panose="020B0604030504040204" pitchFamily="34" charset="-128"/>
                <a:ea typeface="Meiryo UI" panose="020B0604030504040204" pitchFamily="34" charset="-128"/>
              </a:rPr>
              <a:t>になります。オリジナリティという点ではやはり弱点となるので、あくまで一般的な内容に活用してうまく取り入れるのが良いでしょう。 </a:t>
            </a:r>
          </a:p>
        </p:txBody>
      </p:sp>
      <p:sp>
        <p:nvSpPr>
          <p:cNvPr id="11" name="円/楕円 10">
            <a:extLst>
              <a:ext uri="{FF2B5EF4-FFF2-40B4-BE49-F238E27FC236}">
                <a16:creationId xmlns:a16="http://schemas.microsoft.com/office/drawing/2014/main" id="{2795017D-A02E-861B-596D-A0512F485D57}"/>
              </a:ext>
            </a:extLst>
          </p:cNvPr>
          <p:cNvSpPr/>
          <p:nvPr/>
        </p:nvSpPr>
        <p:spPr>
          <a:xfrm>
            <a:off x="685800" y="4059948"/>
            <a:ext cx="482600" cy="495300"/>
          </a:xfrm>
          <a:prstGeom prst="ellipse">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eiryo UI" panose="020B0604030504040204" pitchFamily="34" charset="-128"/>
                <a:ea typeface="Meiryo UI" panose="020B0604030504040204" pitchFamily="34" charset="-128"/>
              </a:rPr>
              <a:t>Q</a:t>
            </a:r>
            <a:endParaRPr kumimoji="1" lang="ja-JP" altLang="en-US" b="1">
              <a:latin typeface="Meiryo UI" panose="020B0604030504040204" pitchFamily="34" charset="-128"/>
              <a:ea typeface="Meiryo UI" panose="020B0604030504040204" pitchFamily="34" charset="-128"/>
            </a:endParaRPr>
          </a:p>
        </p:txBody>
      </p:sp>
      <p:sp>
        <p:nvSpPr>
          <p:cNvPr id="12" name="円/楕円 11">
            <a:extLst>
              <a:ext uri="{FF2B5EF4-FFF2-40B4-BE49-F238E27FC236}">
                <a16:creationId xmlns:a16="http://schemas.microsoft.com/office/drawing/2014/main" id="{FD13067B-32B9-5D63-1F8E-75D9C03CDD86}"/>
              </a:ext>
            </a:extLst>
          </p:cNvPr>
          <p:cNvSpPr/>
          <p:nvPr/>
        </p:nvSpPr>
        <p:spPr>
          <a:xfrm>
            <a:off x="698500" y="4745748"/>
            <a:ext cx="482600" cy="4953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eiryo UI" panose="020B0604030504040204" pitchFamily="34" charset="-128"/>
                <a:ea typeface="Meiryo UI" panose="020B0604030504040204" pitchFamily="34" charset="-128"/>
              </a:rPr>
              <a:t>A</a:t>
            </a:r>
            <a:endParaRPr kumimoji="1" lang="ja-JP" altLang="en-US" b="1">
              <a:latin typeface="Meiryo UI" panose="020B0604030504040204" pitchFamily="34" charset="-128"/>
              <a:ea typeface="Meiryo UI" panose="020B0604030504040204" pitchFamily="34" charset="-128"/>
            </a:endParaRPr>
          </a:p>
        </p:txBody>
      </p:sp>
      <p:sp>
        <p:nvSpPr>
          <p:cNvPr id="13" name="テキスト ボックス 12">
            <a:extLst>
              <a:ext uri="{FF2B5EF4-FFF2-40B4-BE49-F238E27FC236}">
                <a16:creationId xmlns:a16="http://schemas.microsoft.com/office/drawing/2014/main" id="{3E96F1E2-0DFE-002A-A91C-FD102AC4AC65}"/>
              </a:ext>
            </a:extLst>
          </p:cNvPr>
          <p:cNvSpPr txBox="1"/>
          <p:nvPr/>
        </p:nvSpPr>
        <p:spPr>
          <a:xfrm>
            <a:off x="1270000" y="4122932"/>
            <a:ext cx="6096000" cy="338554"/>
          </a:xfrm>
          <a:prstGeom prst="rect">
            <a:avLst/>
          </a:prstGeom>
          <a:noFill/>
        </p:spPr>
        <p:txBody>
          <a:bodyPr wrap="square">
            <a:spAutoFit/>
          </a:bodyPr>
          <a:lstStyle/>
          <a:p>
            <a:r>
              <a:rPr lang="ja-JP" altLang="en-US" sz="1600">
                <a:solidFill>
                  <a:srgbClr val="323232"/>
                </a:solidFill>
                <a:effectLst/>
                <a:latin typeface="Meiryo UI" panose="020B0604030504040204" pitchFamily="34" charset="-128"/>
                <a:ea typeface="Meiryo UI" panose="020B0604030504040204" pitchFamily="34" charset="-128"/>
              </a:rPr>
              <a:t>ライターと編集者は分けるべきですか？ </a:t>
            </a:r>
          </a:p>
        </p:txBody>
      </p:sp>
      <p:sp>
        <p:nvSpPr>
          <p:cNvPr id="14" name="テキスト ボックス 13">
            <a:extLst>
              <a:ext uri="{FF2B5EF4-FFF2-40B4-BE49-F238E27FC236}">
                <a16:creationId xmlns:a16="http://schemas.microsoft.com/office/drawing/2014/main" id="{2D33C325-CAFF-ADBF-2175-68B80FD91C5C}"/>
              </a:ext>
            </a:extLst>
          </p:cNvPr>
          <p:cNvSpPr txBox="1"/>
          <p:nvPr/>
        </p:nvSpPr>
        <p:spPr>
          <a:xfrm>
            <a:off x="1270000" y="4824121"/>
            <a:ext cx="10198100" cy="338554"/>
          </a:xfrm>
          <a:prstGeom prst="rect">
            <a:avLst/>
          </a:prstGeom>
          <a:noFill/>
        </p:spPr>
        <p:txBody>
          <a:bodyPr wrap="square">
            <a:spAutoFit/>
          </a:bodyPr>
          <a:lstStyle/>
          <a:p>
            <a:r>
              <a:rPr lang="ja-JP" altLang="en-US" sz="1600">
                <a:solidFill>
                  <a:srgbClr val="323232"/>
                </a:solidFill>
                <a:effectLst/>
                <a:latin typeface="Meiryo UI" panose="020B0604030504040204" pitchFamily="34" charset="-128"/>
                <a:ea typeface="Meiryo UI" panose="020B0604030504040204" pitchFamily="34" charset="-128"/>
              </a:rPr>
              <a:t>ライティングと編集では作業内容が全く違うため、分けるべきです。 </a:t>
            </a:r>
          </a:p>
        </p:txBody>
      </p:sp>
    </p:spTree>
    <p:extLst>
      <p:ext uri="{BB962C8B-B14F-4D97-AF65-F5344CB8AC3E}">
        <p14:creationId xmlns:p14="http://schemas.microsoft.com/office/powerpoint/2010/main" val="3046354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Marketing Driven </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7485018" cy="584775"/>
          </a:xfrm>
          <a:prstGeom prst="rect">
            <a:avLst/>
          </a:prstGeom>
          <a:noFill/>
        </p:spPr>
        <p:txBody>
          <a:bodyPr wrap="square" rtlCol="0">
            <a:spAutoFit/>
          </a:bodyPr>
          <a:lstStyle/>
          <a:p>
            <a:r>
              <a:rPr lang="ja-JP" altLang="en-US" sz="3200" b="1" dirty="0">
                <a:solidFill>
                  <a:schemeClr val="bg1"/>
                </a:solidFill>
                <a:latin typeface="+mn-ea"/>
              </a:rPr>
              <a:t>最後に「</a:t>
            </a:r>
            <a:r>
              <a:rPr lang="en-US" altLang="ja-JP" sz="3200" b="1" dirty="0">
                <a:solidFill>
                  <a:schemeClr val="bg1"/>
                </a:solidFill>
                <a:latin typeface="+mn-ea"/>
              </a:rPr>
              <a:t>1</a:t>
            </a:r>
            <a:r>
              <a:rPr lang="ja-JP" altLang="en-US" sz="3200" b="1" dirty="0">
                <a:solidFill>
                  <a:schemeClr val="bg1"/>
                </a:solidFill>
                <a:latin typeface="+mn-ea"/>
              </a:rPr>
              <a:t>記事無料企画のお知らせ」</a:t>
            </a:r>
            <a:endParaRPr kumimoji="1" lang="en" altLang="ja-JP" sz="3200" b="1" dirty="0">
              <a:solidFill>
                <a:schemeClr val="bg1"/>
              </a:solidFill>
              <a:latin typeface="+mn-ea"/>
            </a:endParaRPr>
          </a:p>
        </p:txBody>
      </p:sp>
      <p:sp>
        <p:nvSpPr>
          <p:cNvPr id="2" name="正方形/長方形 1">
            <a:extLst>
              <a:ext uri="{FF2B5EF4-FFF2-40B4-BE49-F238E27FC236}">
                <a16:creationId xmlns:a16="http://schemas.microsoft.com/office/drawing/2014/main" id="{B9657AC8-4869-04D0-578C-66C75E87A095}"/>
              </a:ext>
            </a:extLst>
          </p:cNvPr>
          <p:cNvSpPr/>
          <p:nvPr/>
        </p:nvSpPr>
        <p:spPr>
          <a:xfrm>
            <a:off x="418011" y="1459861"/>
            <a:ext cx="9790514" cy="4217607"/>
          </a:xfrm>
          <a:prstGeom prst="rect">
            <a:avLst/>
          </a:prstGeom>
          <a:solidFill>
            <a:schemeClr val="accent5">
              <a:lumMod val="20000"/>
              <a:lumOff val="80000"/>
              <a:alpha val="50196"/>
            </a:scheme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kumimoji="1" lang="ja-JP" altLang="en-US" sz="1400" b="1" dirty="0">
              <a:solidFill>
                <a:schemeClr val="accent1"/>
              </a:solidFill>
              <a:latin typeface="Noto Sans JP Bold" panose="020B0500000000000000" pitchFamily="34" charset="-128"/>
              <a:ea typeface="Noto Sans JP Bold" panose="020B0500000000000000" pitchFamily="34" charset="-128"/>
              <a:cs typeface="Noto Sans" panose="020B0502040504020204" pitchFamily="34" charset="0"/>
            </a:endParaRPr>
          </a:p>
        </p:txBody>
      </p:sp>
      <p:sp>
        <p:nvSpPr>
          <p:cNvPr id="3" name="テキスト ボックス 2">
            <a:extLst>
              <a:ext uri="{FF2B5EF4-FFF2-40B4-BE49-F238E27FC236}">
                <a16:creationId xmlns:a16="http://schemas.microsoft.com/office/drawing/2014/main" id="{AAFCF766-F31C-8E8D-16B1-76EAE04292F7}"/>
              </a:ext>
            </a:extLst>
          </p:cNvPr>
          <p:cNvSpPr txBox="1"/>
          <p:nvPr/>
        </p:nvSpPr>
        <p:spPr>
          <a:xfrm>
            <a:off x="737856" y="1670049"/>
            <a:ext cx="9156771" cy="3773725"/>
          </a:xfrm>
          <a:prstGeom prst="rect">
            <a:avLst/>
          </a:prstGeom>
          <a:noFill/>
        </p:spPr>
        <p:txBody>
          <a:bodyPr wrap="square">
            <a:spAutoFit/>
          </a:bodyPr>
          <a:lstStyle/>
          <a:p>
            <a:pPr>
              <a:lnSpc>
                <a:spcPct val="150000"/>
              </a:lnSpc>
            </a:pPr>
            <a:r>
              <a:rPr lang="ja-JP" altLang="en-US" dirty="0">
                <a:effectLst/>
                <a:latin typeface="Meiryo UI" panose="020B0604030504040204" pitchFamily="34" charset="-128"/>
                <a:ea typeface="Meiryo UI" panose="020B0604030504040204" pitchFamily="34" charset="-128"/>
              </a:rPr>
              <a:t>弊社はマーケティング支援の中でも特に</a:t>
            </a:r>
            <a:r>
              <a:rPr lang="en" altLang="ja-JP" dirty="0">
                <a:effectLst/>
                <a:latin typeface="Meiryo UI" panose="020B0604030504040204" pitchFamily="34" charset="-128"/>
                <a:ea typeface="Meiryo UI" panose="020B0604030504040204" pitchFamily="34" charset="-128"/>
              </a:rPr>
              <a:t>SEO</a:t>
            </a:r>
            <a:r>
              <a:rPr lang="ja-JP" altLang="en" dirty="0">
                <a:effectLst/>
                <a:latin typeface="Meiryo UI" panose="020B0604030504040204" pitchFamily="34" charset="-128"/>
                <a:ea typeface="Meiryo UI" panose="020B0604030504040204" pitchFamily="34" charset="-128"/>
              </a:rPr>
              <a:t>、</a:t>
            </a:r>
            <a:r>
              <a:rPr lang="ja-JP" altLang="en-US" dirty="0">
                <a:effectLst/>
                <a:latin typeface="Meiryo UI" panose="020B0604030504040204" pitchFamily="34" charset="-128"/>
                <a:ea typeface="Meiryo UI" panose="020B0604030504040204" pitchFamily="34" charset="-128"/>
              </a:rPr>
              <a:t>メディア運営には自信を持っています。 </a:t>
            </a:r>
            <a:endParaRPr lang="en-US" altLang="ja-JP" dirty="0">
              <a:effectLst/>
              <a:latin typeface="Meiryo UI" panose="020B0604030504040204" pitchFamily="34" charset="-128"/>
              <a:ea typeface="Meiryo UI" panose="020B0604030504040204" pitchFamily="34" charset="-128"/>
            </a:endParaRPr>
          </a:p>
          <a:p>
            <a:pPr>
              <a:lnSpc>
                <a:spcPct val="150000"/>
              </a:lnSpc>
            </a:pPr>
            <a:r>
              <a:rPr lang="ja-JP" altLang="en-US" dirty="0">
                <a:effectLst/>
                <a:latin typeface="Meiryo UI" panose="020B0604030504040204" pitchFamily="34" charset="-128"/>
                <a:ea typeface="Meiryo UI" panose="020B0604030504040204" pitchFamily="34" charset="-128"/>
              </a:rPr>
              <a:t>そこで、本資料をダウンロードしていただいた企業様限定で</a:t>
            </a:r>
            <a:r>
              <a:rPr lang="ja-JP" altLang="en-US" b="1" dirty="0">
                <a:solidFill>
                  <a:srgbClr val="FF0000"/>
                </a:solidFill>
                <a:effectLst/>
                <a:latin typeface="Meiryo UI" panose="020B0604030504040204" pitchFamily="34" charset="-128"/>
                <a:ea typeface="Meiryo UI" panose="020B0604030504040204" pitchFamily="34" charset="-128"/>
              </a:rPr>
              <a:t>「</a:t>
            </a:r>
            <a:r>
              <a:rPr lang="en-US" altLang="ja-JP" b="1" dirty="0">
                <a:solidFill>
                  <a:srgbClr val="FF0000"/>
                </a:solidFill>
                <a:effectLst/>
                <a:latin typeface="Meiryo UI" panose="020B0604030504040204" pitchFamily="34" charset="-128"/>
                <a:ea typeface="Meiryo UI" panose="020B0604030504040204" pitchFamily="34" charset="-128"/>
              </a:rPr>
              <a:t>1</a:t>
            </a:r>
            <a:r>
              <a:rPr lang="ja-JP" altLang="en-US" b="1" dirty="0">
                <a:solidFill>
                  <a:srgbClr val="FF0000"/>
                </a:solidFill>
                <a:effectLst/>
                <a:latin typeface="Meiryo UI" panose="020B0604030504040204" pitchFamily="34" charset="-128"/>
                <a:ea typeface="Meiryo UI" panose="020B0604030504040204" pitchFamily="34" charset="-128"/>
              </a:rPr>
              <a:t>記事を無料</a:t>
            </a:r>
            <a:r>
              <a:rPr lang="ja-JP" altLang="en-US" b="1" dirty="0">
                <a:solidFill>
                  <a:srgbClr val="FF0000"/>
                </a:solidFill>
                <a:latin typeface="Meiryo UI" panose="020B0604030504040204" pitchFamily="34" charset="-128"/>
                <a:ea typeface="Meiryo UI" panose="020B0604030504040204" pitchFamily="34" charset="-128"/>
              </a:rPr>
              <a:t>で</a:t>
            </a:r>
            <a:r>
              <a:rPr lang="ja-JP" altLang="en-US" b="1" dirty="0">
                <a:solidFill>
                  <a:srgbClr val="FF0000"/>
                </a:solidFill>
                <a:effectLst/>
                <a:latin typeface="Meiryo UI" panose="020B0604030504040204" pitchFamily="34" charset="-128"/>
                <a:ea typeface="Meiryo UI" panose="020B0604030504040204" pitchFamily="34" charset="-128"/>
              </a:rPr>
              <a:t>執筆」</a:t>
            </a:r>
            <a:r>
              <a:rPr lang="ja-JP" altLang="en-US" dirty="0">
                <a:effectLst/>
                <a:latin typeface="Meiryo UI" panose="020B0604030504040204" pitchFamily="34" charset="-128"/>
                <a:ea typeface="Meiryo UI" panose="020B0604030504040204" pitchFamily="34" charset="-128"/>
              </a:rPr>
              <a:t>させていただきます！</a:t>
            </a:r>
            <a:r>
              <a:rPr lang="ja-JP" altLang="en-US" dirty="0">
                <a:latin typeface="Meiryo UI" panose="020B0604030504040204" pitchFamily="34" charset="-128"/>
                <a:ea typeface="Meiryo UI" panose="020B0604030504040204" pitchFamily="34" charset="-128"/>
              </a:rPr>
              <a:t>弊社の記事のクオリティを体感いただけたら嬉しく思います。</a:t>
            </a:r>
            <a:endParaRPr lang="ja-JP" altLang="en-US" dirty="0">
              <a:effectLst/>
              <a:latin typeface="Meiryo UI" panose="020B0604030504040204" pitchFamily="34" charset="-128"/>
              <a:ea typeface="Meiryo UI" panose="020B0604030504040204" pitchFamily="34" charset="-128"/>
            </a:endParaRPr>
          </a:p>
          <a:p>
            <a:pPr>
              <a:lnSpc>
                <a:spcPct val="150000"/>
              </a:lnSpc>
            </a:pPr>
            <a:endParaRPr lang="en-US" altLang="ja-JP" dirty="0">
              <a:latin typeface="Meiryo UI" panose="020B0604030504040204" pitchFamily="34" charset="-128"/>
              <a:ea typeface="Meiryo UI" panose="020B0604030504040204" pitchFamily="34" charset="-128"/>
            </a:endParaRPr>
          </a:p>
          <a:p>
            <a:pPr>
              <a:lnSpc>
                <a:spcPct val="150000"/>
              </a:lnSpc>
            </a:pPr>
            <a:r>
              <a:rPr lang="ja-JP" altLang="en-US" dirty="0">
                <a:latin typeface="Meiryo UI" panose="020B0604030504040204" pitchFamily="34" charset="-128"/>
                <a:ea typeface="Meiryo UI" panose="020B0604030504040204" pitchFamily="34" charset="-128"/>
              </a:rPr>
              <a:t>もし少しでも興味がある方は、この機会にぜひお問い合わせください！以下の連絡先に、「無料執筆を依頼する」旨を記載してご連絡いただければ幸いです。</a:t>
            </a:r>
            <a:endParaRPr lang="en-US" altLang="ja-JP" dirty="0">
              <a:latin typeface="Meiryo UI" panose="020B0604030504040204" pitchFamily="34" charset="-128"/>
              <a:ea typeface="Meiryo UI" panose="020B0604030504040204" pitchFamily="34" charset="-128"/>
            </a:endParaRPr>
          </a:p>
          <a:p>
            <a:pPr>
              <a:lnSpc>
                <a:spcPct val="150000"/>
              </a:lnSpc>
            </a:pPr>
            <a:endParaRPr lang="en-US" altLang="ja-JP" dirty="0">
              <a:latin typeface="Meiryo UI" panose="020B0604030504040204" pitchFamily="34" charset="-128"/>
              <a:ea typeface="Meiryo UI" panose="020B0604030504040204" pitchFamily="34" charset="-128"/>
            </a:endParaRPr>
          </a:p>
          <a:p>
            <a:pPr>
              <a:lnSpc>
                <a:spcPct val="150000"/>
              </a:lnSpc>
            </a:pPr>
            <a:r>
              <a:rPr lang="ja-JP" altLang="en-US" dirty="0">
                <a:effectLst/>
                <a:latin typeface="Meiryo UI" panose="020B0604030504040204" pitchFamily="34" charset="-128"/>
                <a:ea typeface="Meiryo UI" panose="020B0604030504040204" pitchFamily="34" charset="-128"/>
              </a:rPr>
              <a:t>株式会社</a:t>
            </a:r>
            <a:r>
              <a:rPr lang="en" altLang="ja-JP" dirty="0">
                <a:effectLst/>
                <a:latin typeface="Meiryo UI" panose="020B0604030504040204" pitchFamily="34" charset="-128"/>
                <a:ea typeface="Meiryo UI" panose="020B0604030504040204" pitchFamily="34" charset="-128"/>
              </a:rPr>
              <a:t>SOHA </a:t>
            </a:r>
            <a:r>
              <a:rPr lang="ja-JP" altLang="en-US" dirty="0">
                <a:effectLst/>
                <a:latin typeface="Meiryo UI" panose="020B0604030504040204" pitchFamily="34" charset="-128"/>
                <a:ea typeface="Meiryo UI" panose="020B0604030504040204" pitchFamily="34" charset="-128"/>
              </a:rPr>
              <a:t>代表取締役 塙雄大 </a:t>
            </a:r>
          </a:p>
          <a:p>
            <a:pPr>
              <a:lnSpc>
                <a:spcPct val="150000"/>
              </a:lnSpc>
            </a:pPr>
            <a:r>
              <a:rPr lang="ja-JP" altLang="en-US" dirty="0">
                <a:effectLst/>
                <a:latin typeface="Meiryo UI" panose="020B0604030504040204" pitchFamily="34" charset="-128"/>
                <a:ea typeface="Meiryo UI" panose="020B0604030504040204" pitchFamily="34" charset="-128"/>
              </a:rPr>
              <a:t>連絡先：</a:t>
            </a:r>
            <a:r>
              <a:rPr lang="en" altLang="ja-JP" dirty="0" err="1">
                <a:effectLst/>
                <a:latin typeface="Meiryo UI" panose="020B0604030504040204" pitchFamily="34" charset="-128"/>
                <a:ea typeface="Meiryo UI" panose="020B0604030504040204" pitchFamily="34" charset="-128"/>
              </a:rPr>
              <a:t>hanawa@so-ha.co.jp</a:t>
            </a:r>
            <a:r>
              <a:rPr lang="en" altLang="ja-JP" dirty="0">
                <a:effectLst/>
                <a:latin typeface="Meiryo UI" panose="020B0604030504040204" pitchFamily="34" charset="-128"/>
                <a:ea typeface="Meiryo UI" panose="020B0604030504040204" pitchFamily="34" charset="-128"/>
              </a:rPr>
              <a:t> </a:t>
            </a:r>
          </a:p>
        </p:txBody>
      </p:sp>
      <p:pic>
        <p:nvPicPr>
          <p:cNvPr id="9" name="図 8">
            <a:extLst>
              <a:ext uri="{FF2B5EF4-FFF2-40B4-BE49-F238E27FC236}">
                <a16:creationId xmlns:a16="http://schemas.microsoft.com/office/drawing/2014/main" id="{0B93BA7B-BE6A-59C6-2FC9-74843E0A8E10}"/>
              </a:ext>
            </a:extLst>
          </p:cNvPr>
          <p:cNvPicPr>
            <a:picLocks noChangeAspect="1"/>
          </p:cNvPicPr>
          <p:nvPr/>
        </p:nvPicPr>
        <p:blipFill>
          <a:blip r:embed="rId2"/>
          <a:stretch>
            <a:fillRect/>
          </a:stretch>
        </p:blipFill>
        <p:spPr>
          <a:xfrm>
            <a:off x="10008927" y="2470576"/>
            <a:ext cx="1602575" cy="4217607"/>
          </a:xfrm>
          <a:prstGeom prst="rect">
            <a:avLst/>
          </a:prstGeom>
        </p:spPr>
      </p:pic>
    </p:spTree>
    <p:extLst>
      <p:ext uri="{BB962C8B-B14F-4D97-AF65-F5344CB8AC3E}">
        <p14:creationId xmlns:p14="http://schemas.microsoft.com/office/powerpoint/2010/main" val="3579171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B3C2D70-BEBA-B27E-46BF-771844E901FE}"/>
              </a:ext>
            </a:extLst>
          </p:cNvPr>
          <p:cNvSpPr txBox="1"/>
          <p:nvPr/>
        </p:nvSpPr>
        <p:spPr>
          <a:xfrm>
            <a:off x="4084317" y="836739"/>
            <a:ext cx="7903029" cy="5106141"/>
          </a:xfrm>
          <a:prstGeom prst="rect">
            <a:avLst/>
          </a:prstGeom>
          <a:noFill/>
        </p:spPr>
        <p:txBody>
          <a:bodyPr wrap="square" rtlCol="0">
            <a:spAutoFit/>
          </a:bodyPr>
          <a:lstStyle/>
          <a:p>
            <a:pPr marL="514350" indent="-514350">
              <a:lnSpc>
                <a:spcPct val="150000"/>
              </a:lnSpc>
              <a:buAutoNum type="arabicPeriod"/>
            </a:pPr>
            <a:r>
              <a:rPr kumimoji="1" lang="en-US" altLang="ja-JP" sz="2000" b="1" dirty="0">
                <a:solidFill>
                  <a:schemeClr val="tx1">
                    <a:lumMod val="75000"/>
                    <a:lumOff val="25000"/>
                  </a:schemeClr>
                </a:solidFill>
                <a:latin typeface="Meiryo UI" panose="020B0604030504040204" pitchFamily="34" charset="-128"/>
                <a:ea typeface="Meiryo UI" panose="020B0604030504040204" pitchFamily="34" charset="-128"/>
              </a:rPr>
              <a:t>SEO</a:t>
            </a:r>
            <a:r>
              <a:rPr kumimoji="1" lang="ja-JP" altLang="en-US" sz="2000" b="1">
                <a:solidFill>
                  <a:schemeClr val="tx1">
                    <a:lumMod val="75000"/>
                    <a:lumOff val="25000"/>
                  </a:schemeClr>
                </a:solidFill>
                <a:latin typeface="Meiryo UI" panose="020B0604030504040204" pitchFamily="34" charset="-128"/>
                <a:ea typeface="Meiryo UI" panose="020B0604030504040204" pitchFamily="34" charset="-128"/>
              </a:rPr>
              <a:t>とは</a:t>
            </a:r>
            <a:endParaRPr kumimoji="1" lang="en-US" altLang="ja-JP" sz="2000" b="1" dirty="0">
              <a:solidFill>
                <a:schemeClr val="tx1">
                  <a:lumMod val="75000"/>
                  <a:lumOff val="25000"/>
                </a:schemeClr>
              </a:solidFill>
              <a:latin typeface="Meiryo UI" panose="020B0604030504040204" pitchFamily="34" charset="-128"/>
              <a:ea typeface="Meiryo UI" panose="020B0604030504040204" pitchFamily="34" charset="-128"/>
            </a:endParaRPr>
          </a:p>
          <a:p>
            <a:pPr marL="514350" indent="-514350">
              <a:lnSpc>
                <a:spcPct val="150000"/>
              </a:lnSpc>
              <a:buAutoNum type="arabicPeriod"/>
            </a:pPr>
            <a:r>
              <a:rPr lang="ja-JP" altLang="en-US" sz="2000" b="1">
                <a:solidFill>
                  <a:schemeClr val="tx1">
                    <a:lumMod val="75000"/>
                    <a:lumOff val="25000"/>
                  </a:schemeClr>
                </a:solidFill>
                <a:latin typeface="Meiryo UI" panose="020B0604030504040204" pitchFamily="34" charset="-128"/>
                <a:ea typeface="Meiryo UI" panose="020B0604030504040204" pitchFamily="34" charset="-128"/>
              </a:rPr>
              <a:t>ユーザーニーズを捉える</a:t>
            </a:r>
            <a:endParaRPr lang="en-US" altLang="ja-JP" sz="2000" b="1" dirty="0">
              <a:solidFill>
                <a:schemeClr val="tx1">
                  <a:lumMod val="75000"/>
                  <a:lumOff val="25000"/>
                </a:schemeClr>
              </a:solidFill>
              <a:latin typeface="Meiryo UI" panose="020B0604030504040204" pitchFamily="34" charset="-128"/>
              <a:ea typeface="Meiryo UI" panose="020B0604030504040204" pitchFamily="34" charset="-128"/>
            </a:endParaRPr>
          </a:p>
          <a:p>
            <a:pPr marL="514350" indent="-514350">
              <a:lnSpc>
                <a:spcPct val="150000"/>
              </a:lnSpc>
              <a:buAutoNum type="arabicPeriod"/>
            </a:pPr>
            <a:r>
              <a:rPr kumimoji="1" lang="ja-JP" altLang="en-US" sz="2000" b="1">
                <a:solidFill>
                  <a:schemeClr val="tx1">
                    <a:lumMod val="75000"/>
                    <a:lumOff val="25000"/>
                  </a:schemeClr>
                </a:solidFill>
                <a:latin typeface="Meiryo UI" panose="020B0604030504040204" pitchFamily="34" charset="-128"/>
                <a:ea typeface="Meiryo UI" panose="020B0604030504040204" pitchFamily="34" charset="-128"/>
              </a:rPr>
              <a:t>基本的な記事構造</a:t>
            </a:r>
            <a:endParaRPr kumimoji="1" lang="en-US" altLang="ja-JP" sz="2000" b="1" dirty="0">
              <a:solidFill>
                <a:schemeClr val="tx1">
                  <a:lumMod val="75000"/>
                  <a:lumOff val="25000"/>
                </a:schemeClr>
              </a:solidFill>
              <a:latin typeface="Meiryo UI" panose="020B0604030504040204" pitchFamily="34" charset="-128"/>
              <a:ea typeface="Meiryo UI" panose="020B0604030504040204" pitchFamily="34" charset="-128"/>
            </a:endParaRPr>
          </a:p>
          <a:p>
            <a:pPr marL="514350" indent="-514350">
              <a:lnSpc>
                <a:spcPct val="150000"/>
              </a:lnSpc>
              <a:buAutoNum type="arabicPeriod"/>
            </a:pPr>
            <a:r>
              <a:rPr lang="ja-JP" altLang="en-US" sz="2000" b="1">
                <a:solidFill>
                  <a:schemeClr val="tx1">
                    <a:lumMod val="75000"/>
                    <a:lumOff val="25000"/>
                  </a:schemeClr>
                </a:solidFill>
                <a:latin typeface="Meiryo UI" panose="020B0604030504040204" pitchFamily="34" charset="-128"/>
                <a:ea typeface="Meiryo UI" panose="020B0604030504040204" pitchFamily="34" charset="-128"/>
              </a:rPr>
              <a:t>記事タイトルの付け方</a:t>
            </a:r>
            <a:endParaRPr lang="en-US" altLang="ja-JP" sz="2000" b="1" dirty="0">
              <a:solidFill>
                <a:schemeClr val="tx1">
                  <a:lumMod val="75000"/>
                  <a:lumOff val="25000"/>
                </a:schemeClr>
              </a:solidFill>
              <a:latin typeface="Meiryo UI" panose="020B0604030504040204" pitchFamily="34" charset="-128"/>
              <a:ea typeface="Meiryo UI" panose="020B0604030504040204" pitchFamily="34" charset="-128"/>
            </a:endParaRPr>
          </a:p>
          <a:p>
            <a:pPr marL="514350" indent="-514350">
              <a:lnSpc>
                <a:spcPct val="150000"/>
              </a:lnSpc>
              <a:buAutoNum type="arabicPeriod"/>
            </a:pPr>
            <a:r>
              <a:rPr kumimoji="1" lang="ja-JP" altLang="en-US" sz="2000" b="1">
                <a:solidFill>
                  <a:schemeClr val="tx1">
                    <a:lumMod val="75000"/>
                    <a:lumOff val="25000"/>
                  </a:schemeClr>
                </a:solidFill>
                <a:latin typeface="Meiryo UI" panose="020B0604030504040204" pitchFamily="34" charset="-128"/>
                <a:ea typeface="Meiryo UI" panose="020B0604030504040204" pitchFamily="34" charset="-128"/>
              </a:rPr>
              <a:t>リード文の書き方</a:t>
            </a:r>
            <a:endParaRPr kumimoji="1" lang="en-US" altLang="ja-JP" sz="2000" b="1" dirty="0">
              <a:solidFill>
                <a:schemeClr val="tx1">
                  <a:lumMod val="75000"/>
                  <a:lumOff val="25000"/>
                </a:schemeClr>
              </a:solidFill>
              <a:latin typeface="Meiryo UI" panose="020B0604030504040204" pitchFamily="34" charset="-128"/>
              <a:ea typeface="Meiryo UI" panose="020B0604030504040204" pitchFamily="34" charset="-128"/>
            </a:endParaRPr>
          </a:p>
          <a:p>
            <a:pPr marL="514350" indent="-514350">
              <a:lnSpc>
                <a:spcPct val="150000"/>
              </a:lnSpc>
              <a:buAutoNum type="arabicPeriod"/>
            </a:pPr>
            <a:r>
              <a:rPr lang="ja-JP" altLang="en-US" sz="2000" b="1">
                <a:solidFill>
                  <a:schemeClr val="tx1">
                    <a:lumMod val="75000"/>
                    <a:lumOff val="25000"/>
                  </a:schemeClr>
                </a:solidFill>
                <a:latin typeface="Meiryo UI" panose="020B0604030504040204" pitchFamily="34" charset="-128"/>
                <a:ea typeface="Meiryo UI" panose="020B0604030504040204" pitchFamily="34" charset="-128"/>
              </a:rPr>
              <a:t>見出しタイトル</a:t>
            </a:r>
            <a:endParaRPr lang="en-US" altLang="ja-JP" sz="2000" b="1" dirty="0">
              <a:solidFill>
                <a:schemeClr val="tx1">
                  <a:lumMod val="75000"/>
                  <a:lumOff val="25000"/>
                </a:schemeClr>
              </a:solidFill>
              <a:latin typeface="Meiryo UI" panose="020B0604030504040204" pitchFamily="34" charset="-128"/>
              <a:ea typeface="Meiryo UI" panose="020B0604030504040204" pitchFamily="34" charset="-128"/>
            </a:endParaRPr>
          </a:p>
          <a:p>
            <a:pPr marL="514350" indent="-514350">
              <a:lnSpc>
                <a:spcPct val="150000"/>
              </a:lnSpc>
              <a:buAutoNum type="arabicPeriod"/>
            </a:pPr>
            <a:r>
              <a:rPr kumimoji="1" lang="ja-JP" altLang="en-US" sz="2000" b="1">
                <a:solidFill>
                  <a:schemeClr val="tx1">
                    <a:lumMod val="75000"/>
                    <a:lumOff val="25000"/>
                  </a:schemeClr>
                </a:solidFill>
                <a:latin typeface="Meiryo UI" panose="020B0604030504040204" pitchFamily="34" charset="-128"/>
                <a:ea typeface="Meiryo UI" panose="020B0604030504040204" pitchFamily="34" charset="-128"/>
              </a:rPr>
              <a:t>まとめの書き方</a:t>
            </a:r>
            <a:endParaRPr kumimoji="1" lang="en-US" altLang="ja-JP" sz="2000" b="1" dirty="0">
              <a:solidFill>
                <a:schemeClr val="tx1">
                  <a:lumMod val="75000"/>
                  <a:lumOff val="25000"/>
                </a:schemeClr>
              </a:solidFill>
              <a:latin typeface="Meiryo UI" panose="020B0604030504040204" pitchFamily="34" charset="-128"/>
              <a:ea typeface="Meiryo UI" panose="020B0604030504040204" pitchFamily="34" charset="-128"/>
            </a:endParaRPr>
          </a:p>
          <a:p>
            <a:pPr marL="514350" indent="-514350">
              <a:lnSpc>
                <a:spcPct val="150000"/>
              </a:lnSpc>
              <a:buAutoNum type="arabicPeriod"/>
            </a:pPr>
            <a:r>
              <a:rPr lang="en-US" altLang="ja-JP" sz="2000" b="1" dirty="0">
                <a:solidFill>
                  <a:schemeClr val="tx1">
                    <a:lumMod val="75000"/>
                    <a:lumOff val="25000"/>
                  </a:schemeClr>
                </a:solidFill>
                <a:latin typeface="Meiryo UI" panose="020B0604030504040204" pitchFamily="34" charset="-128"/>
                <a:ea typeface="Meiryo UI" panose="020B0604030504040204" pitchFamily="34" charset="-128"/>
              </a:rPr>
              <a:t>KW</a:t>
            </a:r>
            <a:r>
              <a:rPr lang="ja-JP" altLang="en-US" sz="2000" b="1">
                <a:solidFill>
                  <a:schemeClr val="tx1">
                    <a:lumMod val="75000"/>
                    <a:lumOff val="25000"/>
                  </a:schemeClr>
                </a:solidFill>
                <a:latin typeface="Meiryo UI" panose="020B0604030504040204" pitchFamily="34" charset="-128"/>
                <a:ea typeface="Meiryo UI" panose="020B0604030504040204" pitchFamily="34" charset="-128"/>
              </a:rPr>
              <a:t>の関連・類義語・サジェスト</a:t>
            </a:r>
            <a:r>
              <a:rPr lang="en-US" altLang="ja-JP" sz="2000" b="1" dirty="0">
                <a:solidFill>
                  <a:schemeClr val="tx1">
                    <a:lumMod val="75000"/>
                    <a:lumOff val="25000"/>
                  </a:schemeClr>
                </a:solidFill>
                <a:latin typeface="Meiryo UI" panose="020B0604030504040204" pitchFamily="34" charset="-128"/>
                <a:ea typeface="Meiryo UI" panose="020B0604030504040204" pitchFamily="34" charset="-128"/>
              </a:rPr>
              <a:t>KW</a:t>
            </a:r>
          </a:p>
          <a:p>
            <a:pPr marL="514350" indent="-514350">
              <a:lnSpc>
                <a:spcPct val="150000"/>
              </a:lnSpc>
              <a:buAutoNum type="arabicPeriod"/>
            </a:pPr>
            <a:r>
              <a:rPr lang="ja-JP" altLang="en-US" sz="2000" b="1">
                <a:solidFill>
                  <a:schemeClr val="tx1">
                    <a:lumMod val="75000"/>
                    <a:lumOff val="25000"/>
                  </a:schemeClr>
                </a:solidFill>
                <a:latin typeface="Meiryo UI" panose="020B0604030504040204" pitchFamily="34" charset="-128"/>
                <a:ea typeface="Meiryo UI" panose="020B0604030504040204" pitchFamily="34" charset="-128"/>
              </a:rPr>
              <a:t>ライティング・記事作成の注意点</a:t>
            </a:r>
            <a:endParaRPr lang="en-US" altLang="ja-JP" sz="2000" b="1" dirty="0">
              <a:solidFill>
                <a:schemeClr val="tx1">
                  <a:lumMod val="75000"/>
                  <a:lumOff val="25000"/>
                </a:schemeClr>
              </a:solidFill>
              <a:latin typeface="Meiryo UI" panose="020B0604030504040204" pitchFamily="34" charset="-128"/>
              <a:ea typeface="Meiryo UI" panose="020B0604030504040204" pitchFamily="34" charset="-128"/>
            </a:endParaRPr>
          </a:p>
          <a:p>
            <a:pPr marL="514350" indent="-514350">
              <a:lnSpc>
                <a:spcPct val="150000"/>
              </a:lnSpc>
              <a:buAutoNum type="arabicPeriod"/>
            </a:pPr>
            <a:r>
              <a:rPr kumimoji="1" lang="en-US" altLang="ja-JP" sz="2000" b="1" dirty="0">
                <a:solidFill>
                  <a:schemeClr val="tx1">
                    <a:lumMod val="75000"/>
                    <a:lumOff val="25000"/>
                  </a:schemeClr>
                </a:solidFill>
                <a:latin typeface="Meiryo UI" panose="020B0604030504040204" pitchFamily="34" charset="-128"/>
                <a:ea typeface="Meiryo UI" panose="020B0604030504040204" pitchFamily="34" charset="-128"/>
              </a:rPr>
              <a:t>Q&amp;A</a:t>
            </a:r>
          </a:p>
          <a:p>
            <a:pPr marL="514350" indent="-514350">
              <a:lnSpc>
                <a:spcPct val="150000"/>
              </a:lnSpc>
              <a:buAutoNum type="arabicPeriod"/>
            </a:pPr>
            <a:r>
              <a:rPr lang="ja-JP" altLang="en-US" sz="2000" b="1">
                <a:solidFill>
                  <a:schemeClr val="tx1">
                    <a:lumMod val="75000"/>
                    <a:lumOff val="25000"/>
                  </a:schemeClr>
                </a:solidFill>
                <a:latin typeface="Meiryo UI" panose="020B0604030504040204" pitchFamily="34" charset="-128"/>
                <a:ea typeface="Meiryo UI" panose="020B0604030504040204" pitchFamily="34" charset="-128"/>
              </a:rPr>
              <a:t>最後に</a:t>
            </a:r>
            <a:endParaRPr kumimoji="1" lang="ja-JP" altLang="en-US" sz="2000" b="1">
              <a:solidFill>
                <a:schemeClr val="tx1">
                  <a:lumMod val="75000"/>
                  <a:lumOff val="25000"/>
                </a:schemeClr>
              </a:solidFill>
              <a:latin typeface="Meiryo UI" panose="020B0604030504040204" pitchFamily="34" charset="-128"/>
              <a:ea typeface="Meiryo UI" panose="020B0604030504040204" pitchFamily="34" charset="-128"/>
            </a:endParaRPr>
          </a:p>
        </p:txBody>
      </p:sp>
      <p:sp>
        <p:nvSpPr>
          <p:cNvPr id="3" name="字幕 2">
            <a:extLst>
              <a:ext uri="{FF2B5EF4-FFF2-40B4-BE49-F238E27FC236}">
                <a16:creationId xmlns:a16="http://schemas.microsoft.com/office/drawing/2014/main" id="{6AF02274-6C3D-386F-EA0E-7B015C1CDFD6}"/>
              </a:ext>
            </a:extLst>
          </p:cNvPr>
          <p:cNvSpPr txBox="1">
            <a:spLocks/>
          </p:cNvSpPr>
          <p:nvPr/>
        </p:nvSpPr>
        <p:spPr>
          <a:xfrm flipH="1">
            <a:off x="-3" y="0"/>
            <a:ext cx="3513911" cy="6858000"/>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テキスト ボックス 3">
            <a:extLst>
              <a:ext uri="{FF2B5EF4-FFF2-40B4-BE49-F238E27FC236}">
                <a16:creationId xmlns:a16="http://schemas.microsoft.com/office/drawing/2014/main" id="{A1E673D2-B0CB-25F1-4A00-9B318A5E4236}"/>
              </a:ext>
            </a:extLst>
          </p:cNvPr>
          <p:cNvSpPr txBox="1"/>
          <p:nvPr/>
        </p:nvSpPr>
        <p:spPr>
          <a:xfrm>
            <a:off x="1086388" y="2779934"/>
            <a:ext cx="2401390" cy="769441"/>
          </a:xfrm>
          <a:prstGeom prst="rect">
            <a:avLst/>
          </a:prstGeom>
          <a:noFill/>
        </p:spPr>
        <p:txBody>
          <a:bodyPr wrap="square">
            <a:spAutoFit/>
          </a:bodyPr>
          <a:lstStyle/>
          <a:p>
            <a:r>
              <a:rPr lang="ja-JP" altLang="en-US" sz="4400" b="1">
                <a:solidFill>
                  <a:schemeClr val="bg1"/>
                </a:solidFill>
                <a:latin typeface="Meiryo UI" panose="020B0604030504040204" pitchFamily="34" charset="-128"/>
                <a:ea typeface="Meiryo UI" panose="020B0604030504040204" pitchFamily="34" charset="-128"/>
              </a:rPr>
              <a:t>目次</a:t>
            </a:r>
          </a:p>
        </p:txBody>
      </p:sp>
      <p:cxnSp>
        <p:nvCxnSpPr>
          <p:cNvPr id="6" name="直線コネクタ 5">
            <a:extLst>
              <a:ext uri="{FF2B5EF4-FFF2-40B4-BE49-F238E27FC236}">
                <a16:creationId xmlns:a16="http://schemas.microsoft.com/office/drawing/2014/main" id="{C0D59C50-AB12-03CA-0B3A-984F08464275}"/>
              </a:ext>
            </a:extLst>
          </p:cNvPr>
          <p:cNvCxnSpPr>
            <a:cxnSpLocks/>
          </p:cNvCxnSpPr>
          <p:nvPr/>
        </p:nvCxnSpPr>
        <p:spPr>
          <a:xfrm>
            <a:off x="4214946" y="1306285"/>
            <a:ext cx="1545774"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73F761D7-2AAC-B592-3EC4-32404D36F406}"/>
              </a:ext>
            </a:extLst>
          </p:cNvPr>
          <p:cNvCxnSpPr>
            <a:cxnSpLocks/>
          </p:cNvCxnSpPr>
          <p:nvPr/>
        </p:nvCxnSpPr>
        <p:spPr>
          <a:xfrm>
            <a:off x="4214946" y="1772193"/>
            <a:ext cx="2917374"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7163CFB5-0A45-BBAB-6DF5-70BC109E5896}"/>
              </a:ext>
            </a:extLst>
          </p:cNvPr>
          <p:cNvCxnSpPr>
            <a:cxnSpLocks/>
          </p:cNvCxnSpPr>
          <p:nvPr/>
        </p:nvCxnSpPr>
        <p:spPr>
          <a:xfrm>
            <a:off x="4193175" y="2225039"/>
            <a:ext cx="254726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E5BD1D7D-24CA-EAB8-3965-D935C844BCE2}"/>
              </a:ext>
            </a:extLst>
          </p:cNvPr>
          <p:cNvCxnSpPr>
            <a:cxnSpLocks/>
          </p:cNvCxnSpPr>
          <p:nvPr/>
        </p:nvCxnSpPr>
        <p:spPr>
          <a:xfrm>
            <a:off x="4206236" y="2659558"/>
            <a:ext cx="2926084"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48B8E3C3-862A-DDD9-CEE5-FDBDEEA94A5F}"/>
              </a:ext>
            </a:extLst>
          </p:cNvPr>
          <p:cNvCxnSpPr>
            <a:cxnSpLocks/>
          </p:cNvCxnSpPr>
          <p:nvPr/>
        </p:nvCxnSpPr>
        <p:spPr>
          <a:xfrm>
            <a:off x="4193175" y="3125466"/>
            <a:ext cx="2312128"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6CC1DCD3-BFEE-DFE1-35EF-14DD17B3C468}"/>
              </a:ext>
            </a:extLst>
          </p:cNvPr>
          <p:cNvCxnSpPr>
            <a:cxnSpLocks/>
          </p:cNvCxnSpPr>
          <p:nvPr/>
        </p:nvCxnSpPr>
        <p:spPr>
          <a:xfrm>
            <a:off x="4206236" y="3604437"/>
            <a:ext cx="2090062"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9EB05D51-A1E9-C53E-B6FE-70DB3DBB4D76}"/>
              </a:ext>
            </a:extLst>
          </p:cNvPr>
          <p:cNvCxnSpPr>
            <a:cxnSpLocks/>
          </p:cNvCxnSpPr>
          <p:nvPr/>
        </p:nvCxnSpPr>
        <p:spPr>
          <a:xfrm>
            <a:off x="4214946" y="4044220"/>
            <a:ext cx="2090062"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838FBA06-FACB-C821-1A0D-C02DC49E5C6C}"/>
              </a:ext>
            </a:extLst>
          </p:cNvPr>
          <p:cNvCxnSpPr>
            <a:cxnSpLocks/>
          </p:cNvCxnSpPr>
          <p:nvPr/>
        </p:nvCxnSpPr>
        <p:spPr>
          <a:xfrm>
            <a:off x="4214946" y="4514483"/>
            <a:ext cx="4210597"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3A773932-D8B5-35AF-37DD-CAF4AA43A472}"/>
              </a:ext>
            </a:extLst>
          </p:cNvPr>
          <p:cNvCxnSpPr>
            <a:cxnSpLocks/>
          </p:cNvCxnSpPr>
          <p:nvPr/>
        </p:nvCxnSpPr>
        <p:spPr>
          <a:xfrm>
            <a:off x="4190999" y="4980392"/>
            <a:ext cx="3870958"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74D38DCF-2B18-9E28-90A2-B47454133610}"/>
              </a:ext>
            </a:extLst>
          </p:cNvPr>
          <p:cNvCxnSpPr>
            <a:cxnSpLocks/>
          </p:cNvCxnSpPr>
          <p:nvPr/>
        </p:nvCxnSpPr>
        <p:spPr>
          <a:xfrm>
            <a:off x="4214946" y="5433238"/>
            <a:ext cx="1134293"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2396958C-6C88-8C67-9FD1-EBE7A7AA7F65}"/>
              </a:ext>
            </a:extLst>
          </p:cNvPr>
          <p:cNvCxnSpPr>
            <a:cxnSpLocks/>
          </p:cNvCxnSpPr>
          <p:nvPr/>
        </p:nvCxnSpPr>
        <p:spPr>
          <a:xfrm>
            <a:off x="4214946" y="5886084"/>
            <a:ext cx="1134293"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296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a:extLst>
              <a:ext uri="{FF2B5EF4-FFF2-40B4-BE49-F238E27FC236}">
                <a16:creationId xmlns:a16="http://schemas.microsoft.com/office/drawing/2014/main" id="{5694E307-A6C5-219C-03FE-D773C8EED521}"/>
              </a:ext>
            </a:extLst>
          </p:cNvPr>
          <p:cNvSpPr/>
          <p:nvPr/>
        </p:nvSpPr>
        <p:spPr>
          <a:xfrm>
            <a:off x="1393370" y="2947853"/>
            <a:ext cx="4127863" cy="2547257"/>
          </a:xfrm>
          <a:prstGeom prst="roundRect">
            <a:avLst>
              <a:gd name="adj" fmla="val 4123"/>
            </a:avLst>
          </a:prstGeom>
          <a:solidFill>
            <a:srgbClr val="2F5597"/>
          </a:solidFill>
          <a:ln>
            <a:solidFill>
              <a:srgbClr val="2F5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Marketing Driven </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5447211" cy="584775"/>
          </a:xfrm>
          <a:prstGeom prst="rect">
            <a:avLst/>
          </a:prstGeom>
          <a:noFill/>
        </p:spPr>
        <p:txBody>
          <a:bodyPr wrap="square" rtlCol="0">
            <a:spAutoFit/>
          </a:bodyPr>
          <a:lstStyle/>
          <a:p>
            <a:r>
              <a:rPr kumimoji="1" lang="en-US" altLang="ja-JP" sz="3200" b="1" dirty="0">
                <a:solidFill>
                  <a:schemeClr val="bg1"/>
                </a:solidFill>
                <a:latin typeface="Meiryo UI" panose="020B0604030504040204" pitchFamily="34" charset="-128"/>
                <a:ea typeface="Meiryo UI" panose="020B0604030504040204" pitchFamily="34" charset="-128"/>
              </a:rPr>
              <a:t>SEO</a:t>
            </a:r>
            <a:r>
              <a:rPr kumimoji="1" lang="ja-JP" altLang="en-US" sz="3200" b="1">
                <a:solidFill>
                  <a:schemeClr val="bg1"/>
                </a:solidFill>
                <a:latin typeface="Meiryo UI" panose="020B0604030504040204" pitchFamily="34" charset="-128"/>
                <a:ea typeface="Meiryo UI" panose="020B0604030504040204" pitchFamily="34" charset="-128"/>
              </a:rPr>
              <a:t>とは</a:t>
            </a:r>
          </a:p>
        </p:txBody>
      </p:sp>
      <p:sp>
        <p:nvSpPr>
          <p:cNvPr id="10" name="テキスト ボックス 9">
            <a:extLst>
              <a:ext uri="{FF2B5EF4-FFF2-40B4-BE49-F238E27FC236}">
                <a16:creationId xmlns:a16="http://schemas.microsoft.com/office/drawing/2014/main" id="{0542BC2B-932F-2C2B-1FAD-0058AD912122}"/>
              </a:ext>
            </a:extLst>
          </p:cNvPr>
          <p:cNvSpPr txBox="1"/>
          <p:nvPr/>
        </p:nvSpPr>
        <p:spPr>
          <a:xfrm>
            <a:off x="444138" y="1588392"/>
            <a:ext cx="11573691" cy="523220"/>
          </a:xfrm>
          <a:prstGeom prst="rect">
            <a:avLst/>
          </a:prstGeom>
          <a:noFill/>
        </p:spPr>
        <p:txBody>
          <a:bodyPr wrap="square">
            <a:spAutoFit/>
          </a:bodyPr>
          <a:lstStyle/>
          <a:p>
            <a:r>
              <a:rPr lang="en" altLang="ja-JP" dirty="0">
                <a:latin typeface="Meiryo UI" panose="020B0604030504040204" pitchFamily="34" charset="-128"/>
                <a:ea typeface="Meiryo UI" panose="020B0604030504040204" pitchFamily="34" charset="-128"/>
              </a:rPr>
              <a:t>SEO</a:t>
            </a:r>
            <a:r>
              <a:rPr lang="ja-JP" altLang="en-US">
                <a:latin typeface="Meiryo UI" panose="020B0604030504040204" pitchFamily="34" charset="-128"/>
                <a:ea typeface="Meiryo UI" panose="020B0604030504040204" pitchFamily="34" charset="-128"/>
              </a:rPr>
              <a:t>は「</a:t>
            </a:r>
            <a:r>
              <a:rPr lang="en" altLang="ja-JP" dirty="0">
                <a:latin typeface="Meiryo UI" panose="020B0604030504040204" pitchFamily="34" charset="-128"/>
                <a:ea typeface="Meiryo UI" panose="020B0604030504040204" pitchFamily="34" charset="-128"/>
              </a:rPr>
              <a:t>Search Engine Optimization</a:t>
            </a:r>
            <a:r>
              <a:rPr lang="ja-JP" altLang="en">
                <a:latin typeface="Meiryo UI" panose="020B0604030504040204" pitchFamily="34" charset="-128"/>
                <a:ea typeface="Meiryo UI" panose="020B0604030504040204" pitchFamily="34" charset="-128"/>
              </a:rPr>
              <a:t>」</a:t>
            </a:r>
            <a:r>
              <a:rPr lang="ja-JP" altLang="en-US">
                <a:latin typeface="Meiryo UI" panose="020B0604030504040204" pitchFamily="34" charset="-128"/>
                <a:ea typeface="Meiryo UI" panose="020B0604030504040204" pitchFamily="34" charset="-128"/>
              </a:rPr>
              <a:t>の略語で、日本語になおすと</a:t>
            </a:r>
            <a:r>
              <a:rPr lang="ja-JP" altLang="en-US" sz="2800">
                <a:latin typeface="Meiryo UI" panose="020B0604030504040204" pitchFamily="34" charset="-128"/>
                <a:ea typeface="Meiryo UI" panose="020B0604030504040204" pitchFamily="34" charset="-128"/>
              </a:rPr>
              <a:t>「検索エンジン最適化」</a:t>
            </a:r>
            <a:r>
              <a:rPr lang="ja-JP" altLang="en-US">
                <a:latin typeface="Meiryo UI" panose="020B0604030504040204" pitchFamily="34" charset="-128"/>
                <a:ea typeface="Meiryo UI" panose="020B0604030504040204" pitchFamily="34" charset="-128"/>
              </a:rPr>
              <a:t>です。</a:t>
            </a:r>
          </a:p>
        </p:txBody>
      </p:sp>
      <p:sp>
        <p:nvSpPr>
          <p:cNvPr id="11" name="角丸四角形 10">
            <a:extLst>
              <a:ext uri="{FF2B5EF4-FFF2-40B4-BE49-F238E27FC236}">
                <a16:creationId xmlns:a16="http://schemas.microsoft.com/office/drawing/2014/main" id="{2556358E-FA27-A3A2-CFF4-AD3D4F77A823}"/>
              </a:ext>
            </a:extLst>
          </p:cNvPr>
          <p:cNvSpPr/>
          <p:nvPr/>
        </p:nvSpPr>
        <p:spPr>
          <a:xfrm>
            <a:off x="1358537" y="2899957"/>
            <a:ext cx="4127863" cy="2547257"/>
          </a:xfrm>
          <a:prstGeom prst="roundRect">
            <a:avLst>
              <a:gd name="adj" fmla="val 4123"/>
            </a:avLst>
          </a:prstGeom>
          <a:solidFill>
            <a:schemeClr val="bg1"/>
          </a:solidFill>
          <a:ln w="28575">
            <a:solidFill>
              <a:srgbClr val="4795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24463A0C-279A-F661-8B60-583DD4B21F1E}"/>
              </a:ext>
            </a:extLst>
          </p:cNvPr>
          <p:cNvPicPr>
            <a:picLocks noChangeAspect="1"/>
          </p:cNvPicPr>
          <p:nvPr/>
        </p:nvPicPr>
        <p:blipFill>
          <a:blip r:embed="rId2"/>
          <a:stretch>
            <a:fillRect/>
          </a:stretch>
        </p:blipFill>
        <p:spPr>
          <a:xfrm>
            <a:off x="1071153" y="2570150"/>
            <a:ext cx="953590" cy="1127556"/>
          </a:xfrm>
          <a:prstGeom prst="rect">
            <a:avLst/>
          </a:prstGeom>
        </p:spPr>
      </p:pic>
      <p:sp>
        <p:nvSpPr>
          <p:cNvPr id="19" name="角丸四角形 18">
            <a:extLst>
              <a:ext uri="{FF2B5EF4-FFF2-40B4-BE49-F238E27FC236}">
                <a16:creationId xmlns:a16="http://schemas.microsoft.com/office/drawing/2014/main" id="{DCA9EE5D-13E1-FD3A-9AC5-3F4D4D265BC5}"/>
              </a:ext>
            </a:extLst>
          </p:cNvPr>
          <p:cNvSpPr/>
          <p:nvPr/>
        </p:nvSpPr>
        <p:spPr>
          <a:xfrm>
            <a:off x="6657702" y="2947853"/>
            <a:ext cx="4127863" cy="2547257"/>
          </a:xfrm>
          <a:prstGeom prst="roundRect">
            <a:avLst>
              <a:gd name="adj" fmla="val 4123"/>
            </a:avLst>
          </a:prstGeom>
          <a:solidFill>
            <a:srgbClr val="2F5597"/>
          </a:solidFill>
          <a:ln>
            <a:solidFill>
              <a:srgbClr val="2F5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a:extLst>
              <a:ext uri="{FF2B5EF4-FFF2-40B4-BE49-F238E27FC236}">
                <a16:creationId xmlns:a16="http://schemas.microsoft.com/office/drawing/2014/main" id="{16C9D824-6CCA-292B-3208-B677844E9BA7}"/>
              </a:ext>
            </a:extLst>
          </p:cNvPr>
          <p:cNvSpPr/>
          <p:nvPr/>
        </p:nvSpPr>
        <p:spPr>
          <a:xfrm>
            <a:off x="6622869" y="2899957"/>
            <a:ext cx="4127863" cy="2547257"/>
          </a:xfrm>
          <a:prstGeom prst="roundRect">
            <a:avLst>
              <a:gd name="adj" fmla="val 4123"/>
            </a:avLst>
          </a:prstGeom>
          <a:solidFill>
            <a:schemeClr val="bg1"/>
          </a:solidFill>
          <a:ln w="28575">
            <a:solidFill>
              <a:srgbClr val="4795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127AB5D0-7ED1-994F-6D75-9C0C2E8A5614}"/>
              </a:ext>
            </a:extLst>
          </p:cNvPr>
          <p:cNvPicPr>
            <a:picLocks noChangeAspect="1"/>
          </p:cNvPicPr>
          <p:nvPr/>
        </p:nvPicPr>
        <p:blipFill>
          <a:blip r:embed="rId3"/>
          <a:stretch>
            <a:fillRect/>
          </a:stretch>
        </p:blipFill>
        <p:spPr>
          <a:xfrm>
            <a:off x="6199213" y="2570150"/>
            <a:ext cx="1141223" cy="1127556"/>
          </a:xfrm>
          <a:prstGeom prst="rect">
            <a:avLst/>
          </a:prstGeom>
        </p:spPr>
      </p:pic>
      <p:sp>
        <p:nvSpPr>
          <p:cNvPr id="24" name="正方形/長方形 23">
            <a:extLst>
              <a:ext uri="{FF2B5EF4-FFF2-40B4-BE49-F238E27FC236}">
                <a16:creationId xmlns:a16="http://schemas.microsoft.com/office/drawing/2014/main" id="{D700DB47-53DB-1A36-ADAC-A9B9CCA10F2F}"/>
              </a:ext>
            </a:extLst>
          </p:cNvPr>
          <p:cNvSpPr/>
          <p:nvPr/>
        </p:nvSpPr>
        <p:spPr>
          <a:xfrm>
            <a:off x="1561011" y="4338739"/>
            <a:ext cx="1031965" cy="9144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AE128DAB-99AF-7E8E-8A0D-69436DC3B682}"/>
              </a:ext>
            </a:extLst>
          </p:cNvPr>
          <p:cNvSpPr/>
          <p:nvPr/>
        </p:nvSpPr>
        <p:spPr>
          <a:xfrm>
            <a:off x="9013370" y="4689568"/>
            <a:ext cx="1128305" cy="74174"/>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2FFAABE8-1F8F-1B79-6B21-33B15D507480}"/>
              </a:ext>
            </a:extLst>
          </p:cNvPr>
          <p:cNvSpPr txBox="1"/>
          <p:nvPr/>
        </p:nvSpPr>
        <p:spPr>
          <a:xfrm>
            <a:off x="1561011" y="3771576"/>
            <a:ext cx="3820886" cy="1052211"/>
          </a:xfrm>
          <a:prstGeom prst="rect">
            <a:avLst/>
          </a:prstGeom>
          <a:noFill/>
        </p:spPr>
        <p:txBody>
          <a:bodyPr wrap="square">
            <a:spAutoFit/>
          </a:bodyPr>
          <a:lstStyle/>
          <a:p>
            <a:pPr>
              <a:lnSpc>
                <a:spcPct val="120000"/>
              </a:lnSpc>
            </a:pPr>
            <a:r>
              <a:rPr lang="ja-JP" altLang="en-US">
                <a:latin typeface="Meiryo UI" panose="020B0604030504040204" pitchFamily="34" charset="-128"/>
                <a:ea typeface="Meiryo UI" panose="020B0604030504040204" pitchFamily="34" charset="-128"/>
              </a:rPr>
              <a:t>メディアやサイト内で公開したコンテンツを</a:t>
            </a:r>
            <a:r>
              <a:rPr lang="ja-JP" altLang="en-US" b="1">
                <a:latin typeface="Meiryo UI" panose="020B0604030504040204" pitchFamily="34" charset="-128"/>
                <a:ea typeface="Meiryo UI" panose="020B0604030504040204" pitchFamily="34" charset="-128"/>
              </a:rPr>
              <a:t>検索上位</a:t>
            </a:r>
            <a:r>
              <a:rPr lang="ja-JP" altLang="en-US">
                <a:latin typeface="Meiryo UI" panose="020B0604030504040204" pitchFamily="34" charset="-128"/>
                <a:ea typeface="Meiryo UI" panose="020B0604030504040204" pitchFamily="34" charset="-128"/>
              </a:rPr>
              <a:t>に表示させ、ターゲットとなるユーザーにアクセスしてもらう</a:t>
            </a:r>
          </a:p>
        </p:txBody>
      </p:sp>
      <p:sp>
        <p:nvSpPr>
          <p:cNvPr id="26" name="正方形/長方形 25">
            <a:extLst>
              <a:ext uri="{FF2B5EF4-FFF2-40B4-BE49-F238E27FC236}">
                <a16:creationId xmlns:a16="http://schemas.microsoft.com/office/drawing/2014/main" id="{6E79332C-0081-A394-6A39-77EBAE5F3B38}"/>
              </a:ext>
            </a:extLst>
          </p:cNvPr>
          <p:cNvSpPr/>
          <p:nvPr/>
        </p:nvSpPr>
        <p:spPr>
          <a:xfrm>
            <a:off x="6734988" y="4374711"/>
            <a:ext cx="1912623" cy="11134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CD530463-8DC2-4DA7-2EEC-67C357A8B01B}"/>
              </a:ext>
            </a:extLst>
          </p:cNvPr>
          <p:cNvSpPr txBox="1"/>
          <p:nvPr/>
        </p:nvSpPr>
        <p:spPr>
          <a:xfrm>
            <a:off x="6696346" y="3812633"/>
            <a:ext cx="3980907" cy="1052211"/>
          </a:xfrm>
          <a:prstGeom prst="rect">
            <a:avLst/>
          </a:prstGeom>
          <a:noFill/>
        </p:spPr>
        <p:txBody>
          <a:bodyPr wrap="square">
            <a:spAutoFit/>
          </a:bodyPr>
          <a:lstStyle/>
          <a:p>
            <a:pPr>
              <a:lnSpc>
                <a:spcPct val="120000"/>
              </a:lnSpc>
            </a:pPr>
            <a:r>
              <a:rPr lang="ja-JP" altLang="en-US">
                <a:latin typeface="Meiryo UI" panose="020B0604030504040204" pitchFamily="34" charset="-128"/>
                <a:ea typeface="Meiryo UI" panose="020B0604030504040204" pitchFamily="34" charset="-128"/>
              </a:rPr>
              <a:t>これをやれば</a:t>
            </a:r>
            <a:r>
              <a:rPr lang="en" altLang="ja-JP" dirty="0">
                <a:latin typeface="Meiryo UI" panose="020B0604030504040204" pitchFamily="34" charset="-128"/>
                <a:ea typeface="Meiryo UI" panose="020B0604030504040204" pitchFamily="34" charset="-128"/>
              </a:rPr>
              <a:t>OK</a:t>
            </a:r>
            <a:r>
              <a:rPr lang="ja-JP" altLang="en">
                <a:latin typeface="Meiryo UI" panose="020B0604030504040204" pitchFamily="34" charset="-128"/>
                <a:ea typeface="Meiryo UI" panose="020B0604030504040204" pitchFamily="34" charset="-128"/>
              </a:rPr>
              <a:t>！</a:t>
            </a:r>
            <a:r>
              <a:rPr lang="ja-JP" altLang="en-US">
                <a:latin typeface="Meiryo UI" panose="020B0604030504040204" pitchFamily="34" charset="-128"/>
                <a:ea typeface="Meiryo UI" panose="020B0604030504040204" pitchFamily="34" charset="-128"/>
              </a:rPr>
              <a:t>という決まりはないが、</a:t>
            </a:r>
            <a:r>
              <a:rPr lang="ja-JP" altLang="en-US" b="1">
                <a:latin typeface="Meiryo UI" panose="020B0604030504040204" pitchFamily="34" charset="-128"/>
                <a:ea typeface="Meiryo UI" panose="020B0604030504040204" pitchFamily="34" charset="-128"/>
              </a:rPr>
              <a:t>基本的な</a:t>
            </a:r>
            <a:r>
              <a:rPr lang="en-US" altLang="ja-JP" b="1" dirty="0">
                <a:latin typeface="Meiryo UI" panose="020B0604030504040204" pitchFamily="34" charset="-128"/>
                <a:ea typeface="Meiryo UI" panose="020B0604030504040204" pitchFamily="34" charset="-128"/>
              </a:rPr>
              <a:t>SEO</a:t>
            </a:r>
            <a:r>
              <a:rPr lang="ja-JP" altLang="en-US" b="1">
                <a:latin typeface="Meiryo UI" panose="020B0604030504040204" pitchFamily="34" charset="-128"/>
                <a:ea typeface="Meiryo UI" panose="020B0604030504040204" pitchFamily="34" charset="-128"/>
              </a:rPr>
              <a:t>対策</a:t>
            </a:r>
            <a:r>
              <a:rPr lang="ja-JP" altLang="en-US">
                <a:latin typeface="Meiryo UI" panose="020B0604030504040204" pitchFamily="34" charset="-128"/>
                <a:ea typeface="Meiryo UI" panose="020B0604030504040204" pitchFamily="34" charset="-128"/>
              </a:rPr>
              <a:t>を知らなければ</a:t>
            </a:r>
            <a:r>
              <a:rPr lang="ja-JP" altLang="en-US" b="1">
                <a:latin typeface="Meiryo UI" panose="020B0604030504040204" pitchFamily="34" charset="-128"/>
                <a:ea typeface="Meiryo UI" panose="020B0604030504040204" pitchFamily="34" charset="-128"/>
              </a:rPr>
              <a:t>検索</a:t>
            </a:r>
            <a:endParaRPr lang="en-US" altLang="ja-JP" b="1" dirty="0">
              <a:latin typeface="Meiryo UI" panose="020B0604030504040204" pitchFamily="34" charset="-128"/>
              <a:ea typeface="Meiryo UI" panose="020B0604030504040204" pitchFamily="34" charset="-128"/>
            </a:endParaRPr>
          </a:p>
          <a:p>
            <a:pPr>
              <a:lnSpc>
                <a:spcPct val="120000"/>
              </a:lnSpc>
            </a:pPr>
            <a:r>
              <a:rPr lang="ja-JP" altLang="en-US" b="1">
                <a:latin typeface="Meiryo UI" panose="020B0604030504040204" pitchFamily="34" charset="-128"/>
                <a:ea typeface="Meiryo UI" panose="020B0604030504040204" pitchFamily="34" charset="-128"/>
              </a:rPr>
              <a:t>上位に表示させることはほぼ不可能</a:t>
            </a:r>
          </a:p>
        </p:txBody>
      </p:sp>
    </p:spTree>
    <p:extLst>
      <p:ext uri="{BB962C8B-B14F-4D97-AF65-F5344CB8AC3E}">
        <p14:creationId xmlns:p14="http://schemas.microsoft.com/office/powerpoint/2010/main" val="3779931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a:extLst>
              <a:ext uri="{FF2B5EF4-FFF2-40B4-BE49-F238E27FC236}">
                <a16:creationId xmlns:a16="http://schemas.microsoft.com/office/drawing/2014/main" id="{CC5792FB-F911-89E2-78E8-F2457033C9E1}"/>
              </a:ext>
            </a:extLst>
          </p:cNvPr>
          <p:cNvSpPr/>
          <p:nvPr/>
        </p:nvSpPr>
        <p:spPr>
          <a:xfrm>
            <a:off x="7838801" y="4030912"/>
            <a:ext cx="3369132" cy="719811"/>
          </a:xfrm>
          <a:prstGeom prst="roundRect">
            <a:avLst>
              <a:gd name="adj" fmla="val 21918"/>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a:extLst>
              <a:ext uri="{FF2B5EF4-FFF2-40B4-BE49-F238E27FC236}">
                <a16:creationId xmlns:a16="http://schemas.microsoft.com/office/drawing/2014/main" id="{24E34E49-1F85-5330-0B87-77ACB38D99C6}"/>
              </a:ext>
            </a:extLst>
          </p:cNvPr>
          <p:cNvSpPr/>
          <p:nvPr/>
        </p:nvSpPr>
        <p:spPr>
          <a:xfrm>
            <a:off x="1533249" y="4112322"/>
            <a:ext cx="2677344" cy="1034444"/>
          </a:xfrm>
          <a:prstGeom prst="roundRect">
            <a:avLst>
              <a:gd name="adj" fmla="val 21918"/>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a:extLst>
              <a:ext uri="{FF2B5EF4-FFF2-40B4-BE49-F238E27FC236}">
                <a16:creationId xmlns:a16="http://schemas.microsoft.com/office/drawing/2014/main" id="{6DF189C9-E8F6-26EA-87E6-15DDBE79767F}"/>
              </a:ext>
            </a:extLst>
          </p:cNvPr>
          <p:cNvSpPr/>
          <p:nvPr/>
        </p:nvSpPr>
        <p:spPr>
          <a:xfrm>
            <a:off x="6844935" y="2851796"/>
            <a:ext cx="2996839" cy="719811"/>
          </a:xfrm>
          <a:prstGeom prst="roundRect">
            <a:avLst>
              <a:gd name="adj" fmla="val 21918"/>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a:extLst>
              <a:ext uri="{FF2B5EF4-FFF2-40B4-BE49-F238E27FC236}">
                <a16:creationId xmlns:a16="http://schemas.microsoft.com/office/drawing/2014/main" id="{047FA747-11EE-AD74-86FB-28421CB946F9}"/>
              </a:ext>
            </a:extLst>
          </p:cNvPr>
          <p:cNvSpPr/>
          <p:nvPr/>
        </p:nvSpPr>
        <p:spPr>
          <a:xfrm>
            <a:off x="1781447" y="2851796"/>
            <a:ext cx="2996839" cy="719811"/>
          </a:xfrm>
          <a:prstGeom prst="roundRect">
            <a:avLst>
              <a:gd name="adj" fmla="val 21918"/>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Marketing Driven </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5447211" cy="584775"/>
          </a:xfrm>
          <a:prstGeom prst="rect">
            <a:avLst/>
          </a:prstGeom>
          <a:noFill/>
        </p:spPr>
        <p:txBody>
          <a:bodyPr wrap="square" rtlCol="0">
            <a:spAutoFit/>
          </a:bodyPr>
          <a:lstStyle/>
          <a:p>
            <a:r>
              <a:rPr kumimoji="1" lang="ja-JP" altLang="en-US" sz="3200" b="1">
                <a:solidFill>
                  <a:schemeClr val="bg1"/>
                </a:solidFill>
                <a:latin typeface="Meiryo UI" panose="020B0604030504040204" pitchFamily="34" charset="-128"/>
                <a:ea typeface="Meiryo UI" panose="020B0604030504040204" pitchFamily="34" charset="-128"/>
              </a:rPr>
              <a:t>ユーザーニーズを捉える</a:t>
            </a:r>
          </a:p>
        </p:txBody>
      </p:sp>
      <p:sp>
        <p:nvSpPr>
          <p:cNvPr id="3" name="テキスト ボックス 2">
            <a:extLst>
              <a:ext uri="{FF2B5EF4-FFF2-40B4-BE49-F238E27FC236}">
                <a16:creationId xmlns:a16="http://schemas.microsoft.com/office/drawing/2014/main" id="{A403D94B-CDA4-735B-73C6-C5BC94D3A03E}"/>
              </a:ext>
            </a:extLst>
          </p:cNvPr>
          <p:cNvSpPr txBox="1"/>
          <p:nvPr/>
        </p:nvSpPr>
        <p:spPr>
          <a:xfrm>
            <a:off x="522514" y="1475490"/>
            <a:ext cx="11469188" cy="904478"/>
          </a:xfrm>
          <a:prstGeom prst="rect">
            <a:avLst/>
          </a:prstGeom>
          <a:noFill/>
        </p:spPr>
        <p:txBody>
          <a:bodyPr wrap="square">
            <a:spAutoFit/>
          </a:bodyPr>
          <a:lstStyle/>
          <a:p>
            <a:pPr>
              <a:lnSpc>
                <a:spcPct val="120000"/>
              </a:lnSpc>
            </a:pPr>
            <a:r>
              <a:rPr lang="ja-JP" altLang="en-US">
                <a:latin typeface="Meiryo UI" panose="020B0604030504040204" pitchFamily="34" charset="-128"/>
                <a:ea typeface="Meiryo UI" panose="020B0604030504040204" pitchFamily="34" charset="-128"/>
              </a:rPr>
              <a:t>記事を書く前に最初に</a:t>
            </a:r>
            <a:r>
              <a:rPr lang="ja-JP" altLang="en-US" sz="2800">
                <a:latin typeface="Meiryo UI" panose="020B0604030504040204" pitchFamily="34" charset="-128"/>
                <a:ea typeface="Meiryo UI" panose="020B0604030504040204" pitchFamily="34" charset="-128"/>
              </a:rPr>
              <a:t>「ユーザーのニーズ」</a:t>
            </a:r>
            <a:r>
              <a:rPr lang="ja-JP" altLang="en-US">
                <a:latin typeface="Meiryo UI" panose="020B0604030504040204" pitchFamily="34" charset="-128"/>
                <a:ea typeface="Meiryo UI" panose="020B0604030504040204" pitchFamily="34" charset="-128"/>
              </a:rPr>
              <a:t>を必ず考えてください。あなたが今から書く記事のキーワードや内容から連想される、ユーザーのニーズを考えましょう。</a:t>
            </a:r>
          </a:p>
        </p:txBody>
      </p:sp>
      <p:pic>
        <p:nvPicPr>
          <p:cNvPr id="11" name="図 10">
            <a:extLst>
              <a:ext uri="{FF2B5EF4-FFF2-40B4-BE49-F238E27FC236}">
                <a16:creationId xmlns:a16="http://schemas.microsoft.com/office/drawing/2014/main" id="{B6E781F6-DC92-F127-240B-1F76ED597F51}"/>
              </a:ext>
            </a:extLst>
          </p:cNvPr>
          <p:cNvPicPr>
            <a:picLocks noChangeAspect="1"/>
          </p:cNvPicPr>
          <p:nvPr/>
        </p:nvPicPr>
        <p:blipFill>
          <a:blip r:embed="rId2"/>
          <a:stretch>
            <a:fillRect/>
          </a:stretch>
        </p:blipFill>
        <p:spPr>
          <a:xfrm>
            <a:off x="4383676" y="4160594"/>
            <a:ext cx="3746863" cy="2527589"/>
          </a:xfrm>
          <a:prstGeom prst="rect">
            <a:avLst/>
          </a:prstGeom>
        </p:spPr>
      </p:pic>
      <p:sp>
        <p:nvSpPr>
          <p:cNvPr id="12" name="テキスト ボックス 11">
            <a:extLst>
              <a:ext uri="{FF2B5EF4-FFF2-40B4-BE49-F238E27FC236}">
                <a16:creationId xmlns:a16="http://schemas.microsoft.com/office/drawing/2014/main" id="{9D650A8C-67AF-0D08-9FFD-73FBAFFDBA53}"/>
              </a:ext>
            </a:extLst>
          </p:cNvPr>
          <p:cNvSpPr txBox="1"/>
          <p:nvPr/>
        </p:nvSpPr>
        <p:spPr>
          <a:xfrm>
            <a:off x="1927860" y="3004024"/>
            <a:ext cx="2704012" cy="387414"/>
          </a:xfrm>
          <a:prstGeom prst="rect">
            <a:avLst/>
          </a:prstGeom>
          <a:noFill/>
        </p:spPr>
        <p:txBody>
          <a:bodyPr wrap="square">
            <a:spAutoFit/>
          </a:bodyPr>
          <a:lstStyle/>
          <a:p>
            <a:pPr algn="ctr">
              <a:lnSpc>
                <a:spcPct val="120000"/>
              </a:lnSpc>
            </a:pPr>
            <a:r>
              <a:rPr lang="ja-JP" altLang="en-US" b="1">
                <a:solidFill>
                  <a:srgbClr val="2F5597"/>
                </a:solidFill>
                <a:latin typeface="Meiryo UI" panose="020B0604030504040204" pitchFamily="34" charset="-128"/>
                <a:ea typeface="Meiryo UI" panose="020B0604030504040204" pitchFamily="34" charset="-128"/>
              </a:rPr>
              <a:t>どんな記事を求めている？</a:t>
            </a:r>
          </a:p>
        </p:txBody>
      </p:sp>
      <p:sp>
        <p:nvSpPr>
          <p:cNvPr id="13" name="テキスト ボックス 12">
            <a:extLst>
              <a:ext uri="{FF2B5EF4-FFF2-40B4-BE49-F238E27FC236}">
                <a16:creationId xmlns:a16="http://schemas.microsoft.com/office/drawing/2014/main" id="{BED38222-7A88-9D52-B872-98C2E1D334BF}"/>
              </a:ext>
            </a:extLst>
          </p:cNvPr>
          <p:cNvSpPr txBox="1"/>
          <p:nvPr/>
        </p:nvSpPr>
        <p:spPr>
          <a:xfrm>
            <a:off x="1506581" y="4297407"/>
            <a:ext cx="2704012" cy="719812"/>
          </a:xfrm>
          <a:prstGeom prst="rect">
            <a:avLst/>
          </a:prstGeom>
          <a:noFill/>
        </p:spPr>
        <p:txBody>
          <a:bodyPr wrap="square">
            <a:spAutoFit/>
          </a:bodyPr>
          <a:lstStyle/>
          <a:p>
            <a:pPr algn="ctr">
              <a:lnSpc>
                <a:spcPct val="120000"/>
              </a:lnSpc>
            </a:pPr>
            <a:r>
              <a:rPr lang="ja-JP" altLang="en-US" b="1">
                <a:solidFill>
                  <a:srgbClr val="2F5597"/>
                </a:solidFill>
                <a:latin typeface="Meiryo UI" panose="020B0604030504040204" pitchFamily="34" charset="-128"/>
                <a:ea typeface="Meiryo UI" panose="020B0604030504040204" pitchFamily="34" charset="-128"/>
              </a:rPr>
              <a:t>どういった流れで書かれて</a:t>
            </a:r>
            <a:endParaRPr lang="en-US" altLang="ja-JP" b="1" dirty="0">
              <a:solidFill>
                <a:srgbClr val="2F5597"/>
              </a:solidFill>
              <a:latin typeface="Meiryo UI" panose="020B0604030504040204" pitchFamily="34" charset="-128"/>
              <a:ea typeface="Meiryo UI" panose="020B0604030504040204" pitchFamily="34" charset="-128"/>
            </a:endParaRPr>
          </a:p>
          <a:p>
            <a:pPr algn="ctr">
              <a:lnSpc>
                <a:spcPct val="120000"/>
              </a:lnSpc>
            </a:pPr>
            <a:r>
              <a:rPr lang="ja-JP" altLang="en-US" b="1">
                <a:solidFill>
                  <a:srgbClr val="2F5597"/>
                </a:solidFill>
                <a:latin typeface="Meiryo UI" panose="020B0604030504040204" pitchFamily="34" charset="-128"/>
                <a:ea typeface="Meiryo UI" panose="020B0604030504040204" pitchFamily="34" charset="-128"/>
              </a:rPr>
              <a:t>いると分かりやすい？</a:t>
            </a:r>
          </a:p>
        </p:txBody>
      </p:sp>
      <p:sp>
        <p:nvSpPr>
          <p:cNvPr id="14" name="テキスト ボックス 13">
            <a:extLst>
              <a:ext uri="{FF2B5EF4-FFF2-40B4-BE49-F238E27FC236}">
                <a16:creationId xmlns:a16="http://schemas.microsoft.com/office/drawing/2014/main" id="{E0199EC0-8AB1-588F-CFAD-ED2A4CCAEEEC}"/>
              </a:ext>
            </a:extLst>
          </p:cNvPr>
          <p:cNvSpPr txBox="1"/>
          <p:nvPr/>
        </p:nvSpPr>
        <p:spPr>
          <a:xfrm>
            <a:off x="6726280" y="3015027"/>
            <a:ext cx="3234147" cy="387414"/>
          </a:xfrm>
          <a:prstGeom prst="rect">
            <a:avLst/>
          </a:prstGeom>
          <a:noFill/>
        </p:spPr>
        <p:txBody>
          <a:bodyPr wrap="square">
            <a:spAutoFit/>
          </a:bodyPr>
          <a:lstStyle/>
          <a:p>
            <a:pPr algn="ctr">
              <a:lnSpc>
                <a:spcPct val="120000"/>
              </a:lnSpc>
            </a:pPr>
            <a:r>
              <a:rPr lang="ja-JP" altLang="en-US" b="1">
                <a:solidFill>
                  <a:srgbClr val="2F5597"/>
                </a:solidFill>
                <a:latin typeface="Meiryo UI" panose="020B0604030504040204" pitchFamily="34" charset="-128"/>
                <a:ea typeface="Meiryo UI" panose="020B0604030504040204" pitchFamily="34" charset="-128"/>
              </a:rPr>
              <a:t>どういう疑問が浮かびやすい？</a:t>
            </a:r>
          </a:p>
        </p:txBody>
      </p:sp>
      <p:sp>
        <p:nvSpPr>
          <p:cNvPr id="15" name="テキスト ボックス 14">
            <a:extLst>
              <a:ext uri="{FF2B5EF4-FFF2-40B4-BE49-F238E27FC236}">
                <a16:creationId xmlns:a16="http://schemas.microsoft.com/office/drawing/2014/main" id="{6A33E998-7111-5DAF-BC78-0A791658DCA4}"/>
              </a:ext>
            </a:extLst>
          </p:cNvPr>
          <p:cNvSpPr txBox="1"/>
          <p:nvPr/>
        </p:nvSpPr>
        <p:spPr>
          <a:xfrm>
            <a:off x="7812677" y="4197110"/>
            <a:ext cx="3395256" cy="387414"/>
          </a:xfrm>
          <a:prstGeom prst="rect">
            <a:avLst/>
          </a:prstGeom>
          <a:noFill/>
        </p:spPr>
        <p:txBody>
          <a:bodyPr wrap="square">
            <a:spAutoFit/>
          </a:bodyPr>
          <a:lstStyle/>
          <a:p>
            <a:pPr algn="ctr">
              <a:lnSpc>
                <a:spcPct val="120000"/>
              </a:lnSpc>
            </a:pPr>
            <a:r>
              <a:rPr lang="ja-JP" altLang="en-US" b="1">
                <a:solidFill>
                  <a:srgbClr val="2F5597"/>
                </a:solidFill>
                <a:latin typeface="Meiryo UI" panose="020B0604030504040204" pitchFamily="34" charset="-128"/>
                <a:ea typeface="Meiryo UI" panose="020B0604030504040204" pitchFamily="34" charset="-128"/>
              </a:rPr>
              <a:t>どのような回答ができれば良い？</a:t>
            </a:r>
          </a:p>
        </p:txBody>
      </p:sp>
    </p:spTree>
    <p:extLst>
      <p:ext uri="{BB962C8B-B14F-4D97-AF65-F5344CB8AC3E}">
        <p14:creationId xmlns:p14="http://schemas.microsoft.com/office/powerpoint/2010/main" val="3064572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BB1D8AB3-3AD5-6980-BC24-403607A6E928}"/>
              </a:ext>
            </a:extLst>
          </p:cNvPr>
          <p:cNvSpPr/>
          <p:nvPr/>
        </p:nvSpPr>
        <p:spPr>
          <a:xfrm>
            <a:off x="1149531" y="2129246"/>
            <a:ext cx="9470572" cy="43107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Marketing Driven </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5447211" cy="584775"/>
          </a:xfrm>
          <a:prstGeom prst="rect">
            <a:avLst/>
          </a:prstGeom>
          <a:noFill/>
        </p:spPr>
        <p:txBody>
          <a:bodyPr wrap="square" rtlCol="0">
            <a:spAutoFit/>
          </a:bodyPr>
          <a:lstStyle/>
          <a:p>
            <a:r>
              <a:rPr kumimoji="1" lang="ja-JP" altLang="en-US" sz="3200" b="1">
                <a:solidFill>
                  <a:schemeClr val="bg1"/>
                </a:solidFill>
                <a:latin typeface="+mn-ea"/>
              </a:rPr>
              <a:t>基本的な記事構造</a:t>
            </a:r>
          </a:p>
        </p:txBody>
      </p:sp>
      <p:sp>
        <p:nvSpPr>
          <p:cNvPr id="3" name="テキスト ボックス 2">
            <a:extLst>
              <a:ext uri="{FF2B5EF4-FFF2-40B4-BE49-F238E27FC236}">
                <a16:creationId xmlns:a16="http://schemas.microsoft.com/office/drawing/2014/main" id="{70EFAB2C-A3F3-632B-4A10-ED6428021F29}"/>
              </a:ext>
            </a:extLst>
          </p:cNvPr>
          <p:cNvSpPr txBox="1"/>
          <p:nvPr/>
        </p:nvSpPr>
        <p:spPr>
          <a:xfrm>
            <a:off x="1743230" y="2441892"/>
            <a:ext cx="2003140" cy="425253"/>
          </a:xfrm>
          <a:prstGeom prst="roundRect">
            <a:avLst/>
          </a:prstGeom>
          <a:solidFill>
            <a:schemeClr val="accent1"/>
          </a:solidFill>
          <a:ln>
            <a:noFill/>
          </a:ln>
        </p:spPr>
        <p:txBody>
          <a:bodyPr wrap="none" lIns="0" tIns="0" rIns="0" bIns="0" rtlCol="0" anchor="ctr" anchorCtr="0">
            <a:noAutofit/>
          </a:bodyPr>
          <a:lstStyle/>
          <a:p>
            <a:pPr lvl="0" algn="ctr"/>
            <a:r>
              <a:rPr kumimoji="1" lang="ja-JP" altLang="en-US" sz="1600" b="1">
                <a:solidFill>
                  <a:schemeClr val="bg1"/>
                </a:solidFill>
                <a:latin typeface="Meiryo UI" panose="020B0604030504040204" pitchFamily="34" charset="-128"/>
                <a:ea typeface="Meiryo UI" panose="020B0604030504040204" pitchFamily="34" charset="-128"/>
              </a:rPr>
              <a:t>アイキャッチ画像</a:t>
            </a:r>
            <a:endParaRPr kumimoji="1" lang="en-US" altLang="ja-JP" sz="1600" b="1" dirty="0">
              <a:solidFill>
                <a:schemeClr val="bg1"/>
              </a:solidFill>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F5B76149-21D3-CCA9-BA8D-716A24DBA202}"/>
              </a:ext>
            </a:extLst>
          </p:cNvPr>
          <p:cNvSpPr txBox="1"/>
          <p:nvPr/>
        </p:nvSpPr>
        <p:spPr>
          <a:xfrm>
            <a:off x="4106269" y="2523392"/>
            <a:ext cx="6940380" cy="262251"/>
          </a:xfrm>
          <a:prstGeom prst="rect">
            <a:avLst/>
          </a:prstGeom>
          <a:noFill/>
        </p:spPr>
        <p:txBody>
          <a:bodyPr wrap="square" lIns="0" tIns="0" rIns="0" bIns="0" rtlCol="0">
            <a:spAutoFit/>
          </a:bodyPr>
          <a:lstStyle>
            <a:defPPr>
              <a:defRPr lang="en-US"/>
            </a:defPPr>
            <a:lvl1pPr>
              <a:lnSpc>
                <a:spcPct val="120000"/>
              </a:lnSpc>
              <a:defRPr sz="1400">
                <a:solidFill>
                  <a:schemeClr val="bg2">
                    <a:lumMod val="50000"/>
                  </a:schemeClr>
                </a:solidFill>
                <a:latin typeface="Noto Sans JP Regular" panose="020B0500000000000000" pitchFamily="34" charset="-128"/>
                <a:ea typeface="Noto Sans JP Regular" panose="020B0500000000000000" pitchFamily="34" charset="-128"/>
              </a:defRPr>
            </a:lvl1pPr>
          </a:lstStyle>
          <a:p>
            <a:r>
              <a:rPr lang="ja-JP" altLang="en-US" sz="1600">
                <a:solidFill>
                  <a:srgbClr val="323232"/>
                </a:solidFill>
                <a:effectLst/>
                <a:latin typeface="Meiryo UI" panose="020B0604030504040204" pitchFamily="34" charset="-128"/>
                <a:ea typeface="Meiryo UI" panose="020B0604030504040204" pitchFamily="34" charset="-128"/>
              </a:rPr>
              <a:t>記事のメイン画像として表示される画像</a:t>
            </a:r>
            <a:endParaRPr lang="en" altLang="ja-JP" sz="1600" dirty="0">
              <a:solidFill>
                <a:srgbClr val="323232"/>
              </a:solidFill>
              <a:effectLst/>
              <a:latin typeface="Meiryo UI" panose="020B0604030504040204" pitchFamily="34" charset="-128"/>
              <a:ea typeface="Meiryo UI" panose="020B0604030504040204" pitchFamily="34" charset="-128"/>
            </a:endParaRPr>
          </a:p>
        </p:txBody>
      </p:sp>
      <p:sp>
        <p:nvSpPr>
          <p:cNvPr id="10" name="テキスト ボックス 9">
            <a:extLst>
              <a:ext uri="{FF2B5EF4-FFF2-40B4-BE49-F238E27FC236}">
                <a16:creationId xmlns:a16="http://schemas.microsoft.com/office/drawing/2014/main" id="{F0ED3B4E-4228-1767-26DC-C8281AE394B1}"/>
              </a:ext>
            </a:extLst>
          </p:cNvPr>
          <p:cNvSpPr txBox="1"/>
          <p:nvPr/>
        </p:nvSpPr>
        <p:spPr>
          <a:xfrm>
            <a:off x="574766" y="1477368"/>
            <a:ext cx="10310948" cy="369332"/>
          </a:xfrm>
          <a:prstGeom prst="rect">
            <a:avLst/>
          </a:prstGeom>
          <a:noFill/>
        </p:spPr>
        <p:txBody>
          <a:bodyPr wrap="square">
            <a:spAutoFit/>
          </a:bodyPr>
          <a:lstStyle/>
          <a:p>
            <a:r>
              <a:rPr lang="ja-JP" altLang="en-US">
                <a:latin typeface="Meiryo UI" panose="020B0604030504040204" pitchFamily="34" charset="-128"/>
                <a:ea typeface="Meiryo UI" panose="020B0604030504040204" pitchFamily="34" charset="-128"/>
              </a:rPr>
              <a:t>基本的な記事構成は非常に単純です。以下のような構造をイメージして執筆にとりかかりましょう。 </a:t>
            </a:r>
          </a:p>
        </p:txBody>
      </p:sp>
      <p:sp>
        <p:nvSpPr>
          <p:cNvPr id="11" name="テキスト ボックス 10">
            <a:extLst>
              <a:ext uri="{FF2B5EF4-FFF2-40B4-BE49-F238E27FC236}">
                <a16:creationId xmlns:a16="http://schemas.microsoft.com/office/drawing/2014/main" id="{A27743DD-74BE-24CB-DACA-EF0852C2C575}"/>
              </a:ext>
            </a:extLst>
          </p:cNvPr>
          <p:cNvSpPr txBox="1"/>
          <p:nvPr/>
        </p:nvSpPr>
        <p:spPr>
          <a:xfrm>
            <a:off x="1743230" y="3079471"/>
            <a:ext cx="2003140" cy="425253"/>
          </a:xfrm>
          <a:prstGeom prst="roundRect">
            <a:avLst/>
          </a:prstGeom>
          <a:solidFill>
            <a:schemeClr val="accent1"/>
          </a:solidFill>
          <a:ln>
            <a:noFill/>
          </a:ln>
        </p:spPr>
        <p:txBody>
          <a:bodyPr wrap="none" lIns="0" tIns="0" rIns="0" bIns="0" rtlCol="0" anchor="ctr" anchorCtr="0">
            <a:noAutofit/>
          </a:bodyPr>
          <a:lstStyle/>
          <a:p>
            <a:pPr lvl="0" algn="ctr"/>
            <a:r>
              <a:rPr kumimoji="1" lang="ja-JP" altLang="en-US" sz="1600" b="1">
                <a:solidFill>
                  <a:schemeClr val="bg1"/>
                </a:solidFill>
                <a:latin typeface="Meiryo UI" panose="020B0604030504040204" pitchFamily="34" charset="-128"/>
                <a:ea typeface="Meiryo UI" panose="020B0604030504040204" pitchFamily="34" charset="-128"/>
              </a:rPr>
              <a:t>記事タイトル</a:t>
            </a:r>
            <a:endParaRPr kumimoji="1" lang="en-US" altLang="ja-JP" sz="1600" b="1" dirty="0">
              <a:solidFill>
                <a:schemeClr val="bg1"/>
              </a:solidFill>
              <a:latin typeface="Meiryo UI" panose="020B0604030504040204" pitchFamily="34" charset="-128"/>
              <a:ea typeface="Meiryo UI" panose="020B0604030504040204" pitchFamily="34" charset="-128"/>
            </a:endParaRPr>
          </a:p>
        </p:txBody>
      </p:sp>
      <p:sp>
        <p:nvSpPr>
          <p:cNvPr id="12" name="テキスト ボックス 11">
            <a:extLst>
              <a:ext uri="{FF2B5EF4-FFF2-40B4-BE49-F238E27FC236}">
                <a16:creationId xmlns:a16="http://schemas.microsoft.com/office/drawing/2014/main" id="{79693568-2709-3D4D-9819-DCD818FDFE92}"/>
              </a:ext>
            </a:extLst>
          </p:cNvPr>
          <p:cNvSpPr txBox="1"/>
          <p:nvPr/>
        </p:nvSpPr>
        <p:spPr>
          <a:xfrm>
            <a:off x="1743230" y="3688279"/>
            <a:ext cx="2003140" cy="425253"/>
          </a:xfrm>
          <a:prstGeom prst="roundRect">
            <a:avLst/>
          </a:prstGeom>
          <a:solidFill>
            <a:schemeClr val="accent1"/>
          </a:solidFill>
          <a:ln>
            <a:noFill/>
          </a:ln>
        </p:spPr>
        <p:txBody>
          <a:bodyPr wrap="none" lIns="0" tIns="0" rIns="0" bIns="0" rtlCol="0" anchor="ctr" anchorCtr="0">
            <a:noAutofit/>
          </a:bodyPr>
          <a:lstStyle/>
          <a:p>
            <a:pPr lvl="0" algn="ctr"/>
            <a:r>
              <a:rPr kumimoji="1" lang="ja-JP" altLang="en-US" sz="1600" b="1">
                <a:solidFill>
                  <a:schemeClr val="bg1"/>
                </a:solidFill>
                <a:latin typeface="Meiryo UI" panose="020B0604030504040204" pitchFamily="34" charset="-128"/>
                <a:ea typeface="Meiryo UI" panose="020B0604030504040204" pitchFamily="34" charset="-128"/>
              </a:rPr>
              <a:t>リード文</a:t>
            </a:r>
            <a:endParaRPr kumimoji="1" lang="en-US" altLang="ja-JP" sz="1600" b="1" dirty="0">
              <a:solidFill>
                <a:schemeClr val="bg1"/>
              </a:solidFill>
              <a:latin typeface="Meiryo UI" panose="020B0604030504040204" pitchFamily="34" charset="-128"/>
              <a:ea typeface="Meiryo UI" panose="020B0604030504040204" pitchFamily="34" charset="-128"/>
            </a:endParaRPr>
          </a:p>
        </p:txBody>
      </p:sp>
      <p:sp>
        <p:nvSpPr>
          <p:cNvPr id="13" name="テキスト ボックス 12">
            <a:extLst>
              <a:ext uri="{FF2B5EF4-FFF2-40B4-BE49-F238E27FC236}">
                <a16:creationId xmlns:a16="http://schemas.microsoft.com/office/drawing/2014/main" id="{A52941A3-65CC-21FD-0E19-373C41EB26A5}"/>
              </a:ext>
            </a:extLst>
          </p:cNvPr>
          <p:cNvSpPr txBox="1"/>
          <p:nvPr/>
        </p:nvSpPr>
        <p:spPr>
          <a:xfrm>
            <a:off x="1743230" y="4329897"/>
            <a:ext cx="2003140" cy="425253"/>
          </a:xfrm>
          <a:prstGeom prst="roundRect">
            <a:avLst/>
          </a:prstGeom>
          <a:solidFill>
            <a:schemeClr val="accent1"/>
          </a:solidFill>
          <a:ln>
            <a:noFill/>
          </a:ln>
        </p:spPr>
        <p:txBody>
          <a:bodyPr wrap="none" lIns="0" tIns="0" rIns="0" bIns="0" rtlCol="0" anchor="ctr" anchorCtr="0">
            <a:noAutofit/>
          </a:bodyPr>
          <a:lstStyle/>
          <a:p>
            <a:pPr lvl="0" algn="ctr"/>
            <a:r>
              <a:rPr kumimoji="1" lang="ja-JP" altLang="en-US" sz="1600" b="1">
                <a:solidFill>
                  <a:schemeClr val="bg1"/>
                </a:solidFill>
                <a:latin typeface="Meiryo UI" panose="020B0604030504040204" pitchFamily="34" charset="-128"/>
                <a:ea typeface="Meiryo UI" panose="020B0604030504040204" pitchFamily="34" charset="-128"/>
              </a:rPr>
              <a:t>見出し＋画像</a:t>
            </a:r>
            <a:endParaRPr kumimoji="1" lang="en-US" altLang="ja-JP" sz="1600" b="1" dirty="0">
              <a:solidFill>
                <a:schemeClr val="bg1"/>
              </a:solidFill>
              <a:latin typeface="Meiryo UI" panose="020B0604030504040204" pitchFamily="34" charset="-128"/>
              <a:ea typeface="Meiryo UI" panose="020B0604030504040204" pitchFamily="34" charset="-128"/>
            </a:endParaRPr>
          </a:p>
        </p:txBody>
      </p:sp>
      <p:sp>
        <p:nvSpPr>
          <p:cNvPr id="14" name="テキスト ボックス 13">
            <a:extLst>
              <a:ext uri="{FF2B5EF4-FFF2-40B4-BE49-F238E27FC236}">
                <a16:creationId xmlns:a16="http://schemas.microsoft.com/office/drawing/2014/main" id="{36BA07C0-BE66-08E2-7B9C-A377071BC82F}"/>
              </a:ext>
            </a:extLst>
          </p:cNvPr>
          <p:cNvSpPr txBox="1"/>
          <p:nvPr/>
        </p:nvSpPr>
        <p:spPr>
          <a:xfrm>
            <a:off x="1743230" y="4971515"/>
            <a:ext cx="2003140" cy="425253"/>
          </a:xfrm>
          <a:prstGeom prst="roundRect">
            <a:avLst/>
          </a:prstGeom>
          <a:solidFill>
            <a:schemeClr val="accent1"/>
          </a:solidFill>
          <a:ln>
            <a:noFill/>
          </a:ln>
        </p:spPr>
        <p:txBody>
          <a:bodyPr wrap="none" lIns="0" tIns="0" rIns="0" bIns="0" rtlCol="0" anchor="ctr" anchorCtr="0">
            <a:noAutofit/>
          </a:bodyPr>
          <a:lstStyle/>
          <a:p>
            <a:pPr lvl="0" algn="ctr"/>
            <a:r>
              <a:rPr lang="ja-JP" altLang="en-US" sz="1600" b="1">
                <a:solidFill>
                  <a:schemeClr val="bg1"/>
                </a:solidFill>
                <a:latin typeface="Meiryo UI" panose="020B0604030504040204" pitchFamily="34" charset="-128"/>
                <a:ea typeface="Meiryo UI" panose="020B0604030504040204" pitchFamily="34" charset="-128"/>
              </a:rPr>
              <a:t>章ごとの文章</a:t>
            </a:r>
            <a:endParaRPr kumimoji="1" lang="en-US" altLang="ja-JP" sz="1600" b="1" dirty="0">
              <a:solidFill>
                <a:schemeClr val="bg1"/>
              </a:solidFill>
              <a:latin typeface="Meiryo UI" panose="020B0604030504040204" pitchFamily="34" charset="-128"/>
              <a:ea typeface="Meiryo UI" panose="020B0604030504040204" pitchFamily="34" charset="-128"/>
            </a:endParaRPr>
          </a:p>
        </p:txBody>
      </p:sp>
      <p:sp>
        <p:nvSpPr>
          <p:cNvPr id="15" name="テキスト ボックス 14">
            <a:extLst>
              <a:ext uri="{FF2B5EF4-FFF2-40B4-BE49-F238E27FC236}">
                <a16:creationId xmlns:a16="http://schemas.microsoft.com/office/drawing/2014/main" id="{CA6887A6-5018-F963-85C7-F2FAF4E5E0F7}"/>
              </a:ext>
            </a:extLst>
          </p:cNvPr>
          <p:cNvSpPr txBox="1"/>
          <p:nvPr/>
        </p:nvSpPr>
        <p:spPr>
          <a:xfrm>
            <a:off x="1743230" y="5613133"/>
            <a:ext cx="2003140" cy="425253"/>
          </a:xfrm>
          <a:prstGeom prst="roundRect">
            <a:avLst/>
          </a:prstGeom>
          <a:solidFill>
            <a:schemeClr val="accent1"/>
          </a:solidFill>
          <a:ln>
            <a:noFill/>
          </a:ln>
        </p:spPr>
        <p:txBody>
          <a:bodyPr wrap="none" lIns="0" tIns="0" rIns="0" bIns="0" rtlCol="0" anchor="ctr" anchorCtr="0">
            <a:noAutofit/>
          </a:bodyPr>
          <a:lstStyle/>
          <a:p>
            <a:pPr lvl="0" algn="ctr"/>
            <a:r>
              <a:rPr lang="ja-JP" altLang="en-US" sz="1600" b="1">
                <a:solidFill>
                  <a:schemeClr val="bg1"/>
                </a:solidFill>
                <a:latin typeface="Meiryo UI" panose="020B0604030504040204" pitchFamily="34" charset="-128"/>
                <a:ea typeface="Meiryo UI" panose="020B0604030504040204" pitchFamily="34" charset="-128"/>
              </a:rPr>
              <a:t>まとめ箇所</a:t>
            </a:r>
            <a:endParaRPr kumimoji="1" lang="en-US" altLang="ja-JP" sz="1600" b="1" dirty="0">
              <a:solidFill>
                <a:schemeClr val="bg1"/>
              </a:solidFill>
              <a:latin typeface="Meiryo UI" panose="020B0604030504040204" pitchFamily="34" charset="-128"/>
              <a:ea typeface="Meiryo UI" panose="020B0604030504040204" pitchFamily="34" charset="-128"/>
            </a:endParaRPr>
          </a:p>
        </p:txBody>
      </p:sp>
      <p:sp>
        <p:nvSpPr>
          <p:cNvPr id="16" name="テキスト ボックス 15">
            <a:extLst>
              <a:ext uri="{FF2B5EF4-FFF2-40B4-BE49-F238E27FC236}">
                <a16:creationId xmlns:a16="http://schemas.microsoft.com/office/drawing/2014/main" id="{06D3B48C-8341-41EE-8EAF-559A822E6AFB}"/>
              </a:ext>
            </a:extLst>
          </p:cNvPr>
          <p:cNvSpPr txBox="1"/>
          <p:nvPr/>
        </p:nvSpPr>
        <p:spPr>
          <a:xfrm>
            <a:off x="4106269" y="3146856"/>
            <a:ext cx="6940380" cy="262251"/>
          </a:xfrm>
          <a:prstGeom prst="rect">
            <a:avLst/>
          </a:prstGeom>
          <a:noFill/>
        </p:spPr>
        <p:txBody>
          <a:bodyPr wrap="square" lIns="0" tIns="0" rIns="0" bIns="0" rtlCol="0">
            <a:spAutoFit/>
          </a:bodyPr>
          <a:lstStyle>
            <a:defPPr>
              <a:defRPr lang="en-US"/>
            </a:defPPr>
            <a:lvl1pPr>
              <a:lnSpc>
                <a:spcPct val="120000"/>
              </a:lnSpc>
              <a:defRPr sz="1400">
                <a:solidFill>
                  <a:schemeClr val="bg2">
                    <a:lumMod val="50000"/>
                  </a:schemeClr>
                </a:solidFill>
                <a:latin typeface="Noto Sans JP Regular" panose="020B0500000000000000" pitchFamily="34" charset="-128"/>
                <a:ea typeface="Noto Sans JP Regular" panose="020B0500000000000000" pitchFamily="34" charset="-128"/>
              </a:defRPr>
            </a:lvl1pPr>
          </a:lstStyle>
          <a:p>
            <a:r>
              <a:rPr lang="ja-JP" altLang="en-US" sz="1600">
                <a:solidFill>
                  <a:srgbClr val="323232"/>
                </a:solidFill>
                <a:effectLst/>
                <a:latin typeface="Meiryo UI" panose="020B0604030504040204" pitchFamily="34" charset="-128"/>
                <a:ea typeface="Meiryo UI" panose="020B0604030504040204" pitchFamily="34" charset="-128"/>
              </a:rPr>
              <a:t>検索時に最初に目にする、記事タイトル</a:t>
            </a:r>
            <a:endParaRPr lang="en" altLang="ja-JP" sz="1600" dirty="0">
              <a:solidFill>
                <a:srgbClr val="323232"/>
              </a:solidFill>
              <a:effectLst/>
              <a:latin typeface="Meiryo UI" panose="020B0604030504040204" pitchFamily="34" charset="-128"/>
              <a:ea typeface="Meiryo UI" panose="020B0604030504040204" pitchFamily="34" charset="-128"/>
            </a:endParaRPr>
          </a:p>
        </p:txBody>
      </p:sp>
      <p:sp>
        <p:nvSpPr>
          <p:cNvPr id="17" name="テキスト ボックス 16">
            <a:extLst>
              <a:ext uri="{FF2B5EF4-FFF2-40B4-BE49-F238E27FC236}">
                <a16:creationId xmlns:a16="http://schemas.microsoft.com/office/drawing/2014/main" id="{EFD0EA7A-DD1D-4150-2A28-99735D5FFE95}"/>
              </a:ext>
            </a:extLst>
          </p:cNvPr>
          <p:cNvSpPr txBox="1"/>
          <p:nvPr/>
        </p:nvSpPr>
        <p:spPr>
          <a:xfrm>
            <a:off x="4106269" y="3770320"/>
            <a:ext cx="6940380" cy="262251"/>
          </a:xfrm>
          <a:prstGeom prst="rect">
            <a:avLst/>
          </a:prstGeom>
          <a:noFill/>
        </p:spPr>
        <p:txBody>
          <a:bodyPr wrap="square" lIns="0" tIns="0" rIns="0" bIns="0" rtlCol="0">
            <a:spAutoFit/>
          </a:bodyPr>
          <a:lstStyle>
            <a:defPPr>
              <a:defRPr lang="en-US"/>
            </a:defPPr>
            <a:lvl1pPr>
              <a:lnSpc>
                <a:spcPct val="120000"/>
              </a:lnSpc>
              <a:defRPr sz="1400">
                <a:solidFill>
                  <a:schemeClr val="bg2">
                    <a:lumMod val="50000"/>
                  </a:schemeClr>
                </a:solidFill>
                <a:latin typeface="Noto Sans JP Regular" panose="020B0500000000000000" pitchFamily="34" charset="-128"/>
                <a:ea typeface="Noto Sans JP Regular" panose="020B0500000000000000" pitchFamily="34" charset="-128"/>
              </a:defRPr>
            </a:lvl1pPr>
          </a:lstStyle>
          <a:p>
            <a:r>
              <a:rPr lang="ja-JP" altLang="en-US" sz="1600">
                <a:solidFill>
                  <a:srgbClr val="323232"/>
                </a:solidFill>
                <a:effectLst/>
                <a:latin typeface="Meiryo UI" panose="020B0604030504040204" pitchFamily="34" charset="-128"/>
                <a:ea typeface="Meiryo UI" panose="020B0604030504040204" pitchFamily="34" charset="-128"/>
              </a:rPr>
              <a:t>タイトルの次に表示される導入文章</a:t>
            </a:r>
            <a:endParaRPr lang="en" altLang="ja-JP" sz="1600" dirty="0">
              <a:solidFill>
                <a:srgbClr val="323232"/>
              </a:solidFill>
              <a:effectLst/>
              <a:latin typeface="Meiryo UI" panose="020B0604030504040204" pitchFamily="34" charset="-128"/>
              <a:ea typeface="Meiryo UI" panose="020B0604030504040204" pitchFamily="34" charset="-128"/>
            </a:endParaRPr>
          </a:p>
        </p:txBody>
      </p:sp>
      <p:sp>
        <p:nvSpPr>
          <p:cNvPr id="18" name="テキスト ボックス 17">
            <a:extLst>
              <a:ext uri="{FF2B5EF4-FFF2-40B4-BE49-F238E27FC236}">
                <a16:creationId xmlns:a16="http://schemas.microsoft.com/office/drawing/2014/main" id="{8CC4411C-40E3-9021-2CE9-3EE7B602F0BC}"/>
              </a:ext>
            </a:extLst>
          </p:cNvPr>
          <p:cNvSpPr txBox="1"/>
          <p:nvPr/>
        </p:nvSpPr>
        <p:spPr>
          <a:xfrm>
            <a:off x="4106269" y="4411397"/>
            <a:ext cx="6940380" cy="262251"/>
          </a:xfrm>
          <a:prstGeom prst="rect">
            <a:avLst/>
          </a:prstGeom>
          <a:noFill/>
        </p:spPr>
        <p:txBody>
          <a:bodyPr wrap="square" lIns="0" tIns="0" rIns="0" bIns="0" rtlCol="0">
            <a:spAutoFit/>
          </a:bodyPr>
          <a:lstStyle>
            <a:defPPr>
              <a:defRPr lang="en-US"/>
            </a:defPPr>
            <a:lvl1pPr>
              <a:lnSpc>
                <a:spcPct val="120000"/>
              </a:lnSpc>
              <a:defRPr sz="1400">
                <a:solidFill>
                  <a:schemeClr val="bg2">
                    <a:lumMod val="50000"/>
                  </a:schemeClr>
                </a:solidFill>
                <a:latin typeface="Noto Sans JP Regular" panose="020B0500000000000000" pitchFamily="34" charset="-128"/>
                <a:ea typeface="Noto Sans JP Regular" panose="020B0500000000000000" pitchFamily="34" charset="-128"/>
              </a:defRPr>
            </a:lvl1pPr>
          </a:lstStyle>
          <a:p>
            <a:r>
              <a:rPr lang="ja-JP" altLang="en-US" sz="1600">
                <a:solidFill>
                  <a:srgbClr val="323232"/>
                </a:solidFill>
                <a:effectLst/>
                <a:latin typeface="Meiryo UI" panose="020B0604030504040204" pitchFamily="34" charset="-128"/>
                <a:ea typeface="Meiryo UI" panose="020B0604030504040204" pitchFamily="34" charset="-128"/>
              </a:rPr>
              <a:t>記事の内容を把握するための見出しと画像</a:t>
            </a:r>
            <a:endParaRPr lang="en" altLang="ja-JP" sz="1600" dirty="0">
              <a:solidFill>
                <a:srgbClr val="323232"/>
              </a:solidFill>
              <a:effectLst/>
              <a:latin typeface="Meiryo UI" panose="020B0604030504040204" pitchFamily="34" charset="-128"/>
              <a:ea typeface="Meiryo UI" panose="020B0604030504040204" pitchFamily="34" charset="-128"/>
            </a:endParaRPr>
          </a:p>
        </p:txBody>
      </p:sp>
      <p:sp>
        <p:nvSpPr>
          <p:cNvPr id="19" name="テキスト ボックス 18">
            <a:extLst>
              <a:ext uri="{FF2B5EF4-FFF2-40B4-BE49-F238E27FC236}">
                <a16:creationId xmlns:a16="http://schemas.microsoft.com/office/drawing/2014/main" id="{09BDA9CD-884F-1E5A-BE05-8F5359A73F5A}"/>
              </a:ext>
            </a:extLst>
          </p:cNvPr>
          <p:cNvSpPr txBox="1"/>
          <p:nvPr/>
        </p:nvSpPr>
        <p:spPr>
          <a:xfrm>
            <a:off x="4106269" y="5052474"/>
            <a:ext cx="6940380" cy="262251"/>
          </a:xfrm>
          <a:prstGeom prst="rect">
            <a:avLst/>
          </a:prstGeom>
          <a:noFill/>
        </p:spPr>
        <p:txBody>
          <a:bodyPr wrap="square" lIns="0" tIns="0" rIns="0" bIns="0" rtlCol="0">
            <a:spAutoFit/>
          </a:bodyPr>
          <a:lstStyle>
            <a:defPPr>
              <a:defRPr lang="en-US"/>
            </a:defPPr>
            <a:lvl1pPr>
              <a:lnSpc>
                <a:spcPct val="120000"/>
              </a:lnSpc>
              <a:defRPr sz="1400">
                <a:solidFill>
                  <a:schemeClr val="bg2">
                    <a:lumMod val="50000"/>
                  </a:schemeClr>
                </a:solidFill>
                <a:latin typeface="Noto Sans JP Regular" panose="020B0500000000000000" pitchFamily="34" charset="-128"/>
                <a:ea typeface="Noto Sans JP Regular" panose="020B0500000000000000" pitchFamily="34" charset="-128"/>
              </a:defRPr>
            </a:lvl1pPr>
          </a:lstStyle>
          <a:p>
            <a:r>
              <a:rPr lang="ja-JP" altLang="en-US" sz="1600">
                <a:solidFill>
                  <a:srgbClr val="323232"/>
                </a:solidFill>
                <a:effectLst/>
                <a:latin typeface="Meiryo UI" panose="020B0604030504040204" pitchFamily="34" charset="-128"/>
                <a:ea typeface="Meiryo UI" panose="020B0604030504040204" pitchFamily="34" charset="-128"/>
              </a:rPr>
              <a:t>記事の本文</a:t>
            </a:r>
            <a:endParaRPr lang="en" altLang="ja-JP" sz="1600" dirty="0">
              <a:solidFill>
                <a:srgbClr val="323232"/>
              </a:solidFill>
              <a:effectLst/>
              <a:latin typeface="Meiryo UI" panose="020B0604030504040204" pitchFamily="34" charset="-128"/>
              <a:ea typeface="Meiryo UI" panose="020B0604030504040204" pitchFamily="34" charset="-128"/>
            </a:endParaRPr>
          </a:p>
        </p:txBody>
      </p:sp>
      <p:sp>
        <p:nvSpPr>
          <p:cNvPr id="20" name="テキスト ボックス 19">
            <a:extLst>
              <a:ext uri="{FF2B5EF4-FFF2-40B4-BE49-F238E27FC236}">
                <a16:creationId xmlns:a16="http://schemas.microsoft.com/office/drawing/2014/main" id="{EF83195D-1A1A-70F4-0918-FF1DD2B107DD}"/>
              </a:ext>
            </a:extLst>
          </p:cNvPr>
          <p:cNvSpPr txBox="1"/>
          <p:nvPr/>
        </p:nvSpPr>
        <p:spPr>
          <a:xfrm>
            <a:off x="4106269" y="5693551"/>
            <a:ext cx="6940380" cy="262251"/>
          </a:xfrm>
          <a:prstGeom prst="rect">
            <a:avLst/>
          </a:prstGeom>
          <a:noFill/>
        </p:spPr>
        <p:txBody>
          <a:bodyPr wrap="square" lIns="0" tIns="0" rIns="0" bIns="0" rtlCol="0">
            <a:spAutoFit/>
          </a:bodyPr>
          <a:lstStyle>
            <a:defPPr>
              <a:defRPr lang="en-US"/>
            </a:defPPr>
            <a:lvl1pPr>
              <a:lnSpc>
                <a:spcPct val="120000"/>
              </a:lnSpc>
              <a:defRPr sz="1400">
                <a:solidFill>
                  <a:schemeClr val="bg2">
                    <a:lumMod val="50000"/>
                  </a:schemeClr>
                </a:solidFill>
                <a:latin typeface="Noto Sans JP Regular" panose="020B0500000000000000" pitchFamily="34" charset="-128"/>
                <a:ea typeface="Noto Sans JP Regular" panose="020B0500000000000000" pitchFamily="34" charset="-128"/>
              </a:defRPr>
            </a:lvl1pPr>
          </a:lstStyle>
          <a:p>
            <a:r>
              <a:rPr lang="ja-JP" altLang="en-US" sz="1600">
                <a:solidFill>
                  <a:srgbClr val="323232"/>
                </a:solidFill>
                <a:effectLst/>
                <a:latin typeface="Meiryo UI" panose="020B0604030504040204" pitchFamily="34" charset="-128"/>
                <a:ea typeface="Meiryo UI" panose="020B0604030504040204" pitchFamily="34" charset="-128"/>
              </a:rPr>
              <a:t>記事をまとめる文章</a:t>
            </a:r>
            <a:endParaRPr lang="en" altLang="ja-JP" sz="1600" dirty="0">
              <a:solidFill>
                <a:srgbClr val="323232"/>
              </a:solidFill>
              <a:effectLst/>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4206835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Marketing Driven </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5447211" cy="584775"/>
          </a:xfrm>
          <a:prstGeom prst="rect">
            <a:avLst/>
          </a:prstGeom>
          <a:noFill/>
        </p:spPr>
        <p:txBody>
          <a:bodyPr wrap="square" rtlCol="0">
            <a:spAutoFit/>
          </a:bodyPr>
          <a:lstStyle/>
          <a:p>
            <a:r>
              <a:rPr kumimoji="1" lang="ja-JP" altLang="en-US" sz="3200" b="1">
                <a:solidFill>
                  <a:schemeClr val="bg1"/>
                </a:solidFill>
                <a:latin typeface="+mn-ea"/>
              </a:rPr>
              <a:t>記事タイトルの付け方</a:t>
            </a:r>
          </a:p>
        </p:txBody>
      </p:sp>
      <p:sp>
        <p:nvSpPr>
          <p:cNvPr id="15" name="Text Placeholder 4">
            <a:extLst>
              <a:ext uri="{FF2B5EF4-FFF2-40B4-BE49-F238E27FC236}">
                <a16:creationId xmlns:a16="http://schemas.microsoft.com/office/drawing/2014/main" id="{BCA20D8E-268C-026D-252D-04543758DC84}"/>
              </a:ext>
            </a:extLst>
          </p:cNvPr>
          <p:cNvSpPr txBox="1">
            <a:spLocks/>
          </p:cNvSpPr>
          <p:nvPr/>
        </p:nvSpPr>
        <p:spPr>
          <a:xfrm>
            <a:off x="2146393" y="2885311"/>
            <a:ext cx="3631224" cy="2130826"/>
          </a:xfrm>
          <a:prstGeom prst="round2SameRect">
            <a:avLst>
              <a:gd name="adj1" fmla="val 0"/>
              <a:gd name="adj2" fmla="val 6492"/>
            </a:avLst>
          </a:prstGeom>
          <a:solidFill>
            <a:schemeClr val="accent1">
              <a:lumMod val="20000"/>
              <a:lumOff val="80000"/>
            </a:schemeClr>
          </a:solidFill>
          <a:ln>
            <a:noFill/>
          </a:ln>
        </p:spPr>
        <p:txBody>
          <a:bodyPr tIns="0" bIns="108000" anchor="ctr" anchorCtr="0"/>
          <a:lstStyle>
            <a:lvl1pPr marL="0" indent="0" algn="ctr" defTabSz="914400" rtl="0" eaLnBrk="1" latinLnBrk="0" hangingPunct="1">
              <a:lnSpc>
                <a:spcPct val="100000"/>
              </a:lnSpc>
              <a:spcBef>
                <a:spcPts val="1000"/>
              </a:spcBef>
              <a:buFont typeface="Arial" panose="020B0604020202020204" pitchFamily="34" charset="0"/>
              <a:buNone/>
              <a:defRPr sz="1600" b="0" i="0" kern="1200" spc="0">
                <a:solidFill>
                  <a:schemeClr val="tx1"/>
                </a:solidFill>
                <a:latin typeface="Yu Gothic Medium" panose="020B0400000000000000" pitchFamily="34" charset="-128"/>
                <a:ea typeface="Yu Gothic Medium"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en" altLang="ja-JP" sz="1800" dirty="0">
              <a:latin typeface="Meiryo UI" panose="020B0604030504040204" pitchFamily="34" charset="-128"/>
              <a:ea typeface="Meiryo UI" panose="020B0604030504040204" pitchFamily="34" charset="-128"/>
            </a:endParaRPr>
          </a:p>
        </p:txBody>
      </p:sp>
      <p:sp>
        <p:nvSpPr>
          <p:cNvPr id="16" name="片側の 2 つの角を丸めた四角形 15">
            <a:extLst>
              <a:ext uri="{FF2B5EF4-FFF2-40B4-BE49-F238E27FC236}">
                <a16:creationId xmlns:a16="http://schemas.microsoft.com/office/drawing/2014/main" id="{0D60E156-58F7-D068-8315-F41632217711}"/>
              </a:ext>
            </a:extLst>
          </p:cNvPr>
          <p:cNvSpPr/>
          <p:nvPr/>
        </p:nvSpPr>
        <p:spPr>
          <a:xfrm>
            <a:off x="2146393" y="2288351"/>
            <a:ext cx="3631224" cy="596960"/>
          </a:xfrm>
          <a:prstGeom prst="round2SameRect">
            <a:avLst>
              <a:gd name="adj1" fmla="val 9721"/>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latin typeface="Meiryo UI" panose="020B0604030504040204" pitchFamily="34" charset="-128"/>
                <a:ea typeface="Meiryo UI" panose="020B0604030504040204" pitchFamily="34" charset="-128"/>
              </a:rPr>
              <a:t>01</a:t>
            </a:r>
            <a:endParaRPr kumimoji="1" lang="ja-JP" altLang="en-US" sz="2400">
              <a:latin typeface="Meiryo UI" panose="020B0604030504040204" pitchFamily="34" charset="-128"/>
              <a:ea typeface="Meiryo UI" panose="020B0604030504040204" pitchFamily="34" charset="-128"/>
            </a:endParaRPr>
          </a:p>
        </p:txBody>
      </p:sp>
      <p:sp>
        <p:nvSpPr>
          <p:cNvPr id="17" name="正方形/長方形 16">
            <a:extLst>
              <a:ext uri="{FF2B5EF4-FFF2-40B4-BE49-F238E27FC236}">
                <a16:creationId xmlns:a16="http://schemas.microsoft.com/office/drawing/2014/main" id="{2559F7BB-D379-C850-9F19-EFD5D36C5374}"/>
              </a:ext>
            </a:extLst>
          </p:cNvPr>
          <p:cNvSpPr/>
          <p:nvPr/>
        </p:nvSpPr>
        <p:spPr>
          <a:xfrm>
            <a:off x="2451193" y="3775166"/>
            <a:ext cx="1741984" cy="91027"/>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B3520E7A-1CCB-63FC-64DD-FBDC104B80E0}"/>
              </a:ext>
            </a:extLst>
          </p:cNvPr>
          <p:cNvSpPr txBox="1"/>
          <p:nvPr/>
        </p:nvSpPr>
        <p:spPr>
          <a:xfrm>
            <a:off x="2408045" y="3424309"/>
            <a:ext cx="3107920" cy="951158"/>
          </a:xfrm>
          <a:prstGeom prst="rect">
            <a:avLst/>
          </a:prstGeom>
          <a:noFill/>
        </p:spPr>
        <p:txBody>
          <a:bodyPr wrap="square">
            <a:spAutoFit/>
          </a:bodyPr>
          <a:lstStyle/>
          <a:p>
            <a:pPr>
              <a:lnSpc>
                <a:spcPct val="150000"/>
              </a:lnSpc>
            </a:pPr>
            <a:r>
              <a:rPr lang="ja-JP" altLang="en-US" sz="2000" b="1">
                <a:latin typeface="Meiryo UI" panose="020B0604030504040204" pitchFamily="34" charset="-128"/>
                <a:ea typeface="Meiryo UI" panose="020B0604030504040204" pitchFamily="34" charset="-128"/>
              </a:rPr>
              <a:t>クリックしたくなるような魅力的なタイトルであるかどうか</a:t>
            </a:r>
            <a:endParaRPr lang="en" altLang="ja-JP" sz="2000" b="1" dirty="0">
              <a:latin typeface="Meiryo UI" panose="020B0604030504040204" pitchFamily="34" charset="-128"/>
              <a:ea typeface="Meiryo UI" panose="020B0604030504040204" pitchFamily="34" charset="-128"/>
            </a:endParaRPr>
          </a:p>
        </p:txBody>
      </p:sp>
      <p:sp>
        <p:nvSpPr>
          <p:cNvPr id="21" name="Text Placeholder 4">
            <a:extLst>
              <a:ext uri="{FF2B5EF4-FFF2-40B4-BE49-F238E27FC236}">
                <a16:creationId xmlns:a16="http://schemas.microsoft.com/office/drawing/2014/main" id="{F4D3AEE7-2CF9-DAED-4353-AD350C77FD88}"/>
              </a:ext>
            </a:extLst>
          </p:cNvPr>
          <p:cNvSpPr txBox="1">
            <a:spLocks/>
          </p:cNvSpPr>
          <p:nvPr/>
        </p:nvSpPr>
        <p:spPr>
          <a:xfrm>
            <a:off x="6661788" y="2885311"/>
            <a:ext cx="3631224" cy="2130826"/>
          </a:xfrm>
          <a:prstGeom prst="round2SameRect">
            <a:avLst>
              <a:gd name="adj1" fmla="val 0"/>
              <a:gd name="adj2" fmla="val 6492"/>
            </a:avLst>
          </a:prstGeom>
          <a:solidFill>
            <a:schemeClr val="accent1">
              <a:lumMod val="20000"/>
              <a:lumOff val="80000"/>
            </a:schemeClr>
          </a:solidFill>
          <a:ln>
            <a:noFill/>
          </a:ln>
        </p:spPr>
        <p:txBody>
          <a:bodyPr tIns="0" bIns="108000" anchor="ctr" anchorCtr="0"/>
          <a:lstStyle>
            <a:lvl1pPr marL="0" indent="0" algn="ctr" defTabSz="914400" rtl="0" eaLnBrk="1" latinLnBrk="0" hangingPunct="1">
              <a:lnSpc>
                <a:spcPct val="100000"/>
              </a:lnSpc>
              <a:spcBef>
                <a:spcPts val="1000"/>
              </a:spcBef>
              <a:buFont typeface="Arial" panose="020B0604020202020204" pitchFamily="34" charset="0"/>
              <a:buNone/>
              <a:defRPr sz="1600" b="0" i="0" kern="1200" spc="0">
                <a:solidFill>
                  <a:schemeClr val="tx1"/>
                </a:solidFill>
                <a:latin typeface="Yu Gothic Medium" panose="020B0400000000000000" pitchFamily="34" charset="-128"/>
                <a:ea typeface="Yu Gothic Medium"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en" altLang="ja-JP" sz="1800" dirty="0">
              <a:latin typeface="Meiryo UI" panose="020B0604030504040204" pitchFamily="34" charset="-128"/>
              <a:ea typeface="Meiryo UI" panose="020B0604030504040204" pitchFamily="34" charset="-128"/>
            </a:endParaRPr>
          </a:p>
        </p:txBody>
      </p:sp>
      <p:sp>
        <p:nvSpPr>
          <p:cNvPr id="22" name="片側の 2 つの角を丸めた四角形 21">
            <a:extLst>
              <a:ext uri="{FF2B5EF4-FFF2-40B4-BE49-F238E27FC236}">
                <a16:creationId xmlns:a16="http://schemas.microsoft.com/office/drawing/2014/main" id="{5CE5CD92-521C-8165-8831-9CCF38DD5476}"/>
              </a:ext>
            </a:extLst>
          </p:cNvPr>
          <p:cNvSpPr/>
          <p:nvPr/>
        </p:nvSpPr>
        <p:spPr>
          <a:xfrm>
            <a:off x="6661788" y="2288351"/>
            <a:ext cx="3631224" cy="596960"/>
          </a:xfrm>
          <a:prstGeom prst="round2SameRect">
            <a:avLst>
              <a:gd name="adj1" fmla="val 9721"/>
              <a:gd name="adj2" fmla="val 0"/>
            </a:avLst>
          </a:prstGeom>
          <a:solidFill>
            <a:srgbClr val="479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latin typeface="Meiryo UI" panose="020B0604030504040204" pitchFamily="34" charset="-128"/>
                <a:ea typeface="Meiryo UI" panose="020B0604030504040204" pitchFamily="34" charset="-128"/>
              </a:rPr>
              <a:t>02</a:t>
            </a:r>
            <a:endParaRPr kumimoji="1" lang="ja-JP" altLang="en-US" sz="2400">
              <a:latin typeface="Meiryo UI" panose="020B0604030504040204" pitchFamily="34" charset="-128"/>
              <a:ea typeface="Meiryo UI" panose="020B0604030504040204" pitchFamily="34" charset="-128"/>
            </a:endParaRPr>
          </a:p>
        </p:txBody>
      </p:sp>
      <p:sp>
        <p:nvSpPr>
          <p:cNvPr id="23" name="正方形/長方形 22">
            <a:extLst>
              <a:ext uri="{FF2B5EF4-FFF2-40B4-BE49-F238E27FC236}">
                <a16:creationId xmlns:a16="http://schemas.microsoft.com/office/drawing/2014/main" id="{6620FB44-4357-A6CB-73D8-269FA468DDE2}"/>
              </a:ext>
            </a:extLst>
          </p:cNvPr>
          <p:cNvSpPr/>
          <p:nvPr/>
        </p:nvSpPr>
        <p:spPr>
          <a:xfrm>
            <a:off x="6963813" y="4232366"/>
            <a:ext cx="1127113" cy="86918"/>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36E9D8BD-3FA3-F6C9-916B-80AFBEDEB3F4}"/>
              </a:ext>
            </a:extLst>
          </p:cNvPr>
          <p:cNvSpPr txBox="1"/>
          <p:nvPr/>
        </p:nvSpPr>
        <p:spPr>
          <a:xfrm>
            <a:off x="6937687" y="3424309"/>
            <a:ext cx="3107920" cy="951158"/>
          </a:xfrm>
          <a:prstGeom prst="rect">
            <a:avLst/>
          </a:prstGeom>
          <a:noFill/>
        </p:spPr>
        <p:txBody>
          <a:bodyPr wrap="square">
            <a:spAutoFit/>
          </a:bodyPr>
          <a:lstStyle/>
          <a:p>
            <a:pPr>
              <a:lnSpc>
                <a:spcPct val="150000"/>
              </a:lnSpc>
            </a:pPr>
            <a:r>
              <a:rPr lang="en-US" altLang="ja-JP" sz="2000" b="1" dirty="0">
                <a:latin typeface="Meiryo UI" panose="020B0604030504040204" pitchFamily="34" charset="-128"/>
                <a:ea typeface="Meiryo UI" panose="020B0604030504040204" pitchFamily="34" charset="-128"/>
              </a:rPr>
              <a:t>SEO</a:t>
            </a:r>
            <a:r>
              <a:rPr lang="ja-JP" altLang="en-US" sz="2000" b="1">
                <a:latin typeface="Meiryo UI" panose="020B0604030504040204" pitchFamily="34" charset="-128"/>
                <a:ea typeface="Meiryo UI" panose="020B0604030504040204" pitchFamily="34" charset="-128"/>
              </a:rPr>
              <a:t>で上位表示したい</a:t>
            </a:r>
            <a:endParaRPr lang="en-US" altLang="ja-JP" sz="2000" b="1" dirty="0">
              <a:latin typeface="Meiryo UI" panose="020B0604030504040204" pitchFamily="34" charset="-128"/>
              <a:ea typeface="Meiryo UI" panose="020B0604030504040204" pitchFamily="34" charset="-128"/>
            </a:endParaRPr>
          </a:p>
          <a:p>
            <a:pPr>
              <a:lnSpc>
                <a:spcPct val="150000"/>
              </a:lnSpc>
            </a:pPr>
            <a:r>
              <a:rPr lang="ja-JP" altLang="en-US" sz="2000" b="1">
                <a:latin typeface="Meiryo UI" panose="020B0604030504040204" pitchFamily="34" charset="-128"/>
                <a:ea typeface="Meiryo UI" panose="020B0604030504040204" pitchFamily="34" charset="-128"/>
              </a:rPr>
              <a:t>キーワードが含まれているか</a:t>
            </a:r>
            <a:endParaRPr lang="en" altLang="ja-JP" sz="2000" b="1" dirty="0">
              <a:latin typeface="Meiryo UI" panose="020B0604030504040204" pitchFamily="34" charset="-128"/>
              <a:ea typeface="Meiryo UI" panose="020B0604030504040204" pitchFamily="34" charset="-128"/>
            </a:endParaRPr>
          </a:p>
        </p:txBody>
      </p:sp>
      <p:pic>
        <p:nvPicPr>
          <p:cNvPr id="2" name="図 1">
            <a:extLst>
              <a:ext uri="{FF2B5EF4-FFF2-40B4-BE49-F238E27FC236}">
                <a16:creationId xmlns:a16="http://schemas.microsoft.com/office/drawing/2014/main" id="{FE319175-7E40-E59F-F5F0-160C4A4D1F2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570" b="98656" l="3599" r="99229">
                        <a14:foregroundMark x1="28792" y1="6317" x2="28792" y2="6317"/>
                        <a14:foregroundMark x1="19023" y1="4704" x2="19023" y2="4704"/>
                        <a14:foregroundMark x1="88946" y1="15860" x2="88946" y2="15860"/>
                        <a14:foregroundMark x1="93316" y1="14785" x2="93316" y2="14785"/>
                        <a14:foregroundMark x1="94344" y1="14785" x2="94344" y2="14785"/>
                        <a14:foregroundMark x1="3856" y1="26075" x2="3856" y2="26075"/>
                        <a14:foregroundMark x1="43702" y1="72177" x2="43702" y2="72177"/>
                        <a14:foregroundMark x1="46015" y1="92473" x2="46015" y2="92473"/>
                        <a14:foregroundMark x1="48072" y1="97043" x2="48072" y2="97043"/>
                        <a14:foregroundMark x1="22365" y1="98656" x2="22365" y2="98656"/>
                        <a14:foregroundMark x1="95630" y1="14651" x2="95630" y2="14651"/>
                        <a14:foregroundMark x1="96144" y1="14651" x2="96144" y2="14651"/>
                        <a14:foregroundMark x1="96915" y1="14651" x2="96915" y2="14651"/>
                        <a14:foregroundMark x1="96401" y1="14651" x2="96401" y2="14651"/>
                        <a14:foregroundMark x1="97429" y1="14516" x2="97429" y2="14516"/>
                        <a14:foregroundMark x1="98201" y1="14516" x2="98201" y2="14516"/>
                        <a14:foregroundMark x1="98201" y1="14516" x2="98201" y2="14516"/>
                        <a14:foregroundMark x1="99229" y1="14516" x2="99229" y2="14516"/>
                      </a14:backgroundRemoval>
                    </a14:imgEffect>
                  </a14:imgLayer>
                </a14:imgProps>
              </a:ext>
            </a:extLst>
          </a:blip>
          <a:stretch>
            <a:fillRect/>
          </a:stretch>
        </p:blipFill>
        <p:spPr>
          <a:xfrm>
            <a:off x="297497" y="3174273"/>
            <a:ext cx="1929450" cy="3690258"/>
          </a:xfrm>
          <a:prstGeom prst="rect">
            <a:avLst/>
          </a:prstGeom>
        </p:spPr>
      </p:pic>
      <p:pic>
        <p:nvPicPr>
          <p:cNvPr id="3" name="図 2">
            <a:extLst>
              <a:ext uri="{FF2B5EF4-FFF2-40B4-BE49-F238E27FC236}">
                <a16:creationId xmlns:a16="http://schemas.microsoft.com/office/drawing/2014/main" id="{29F9A90A-C312-7C46-8186-8149A59B2EA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642" b="99042" l="9295" r="89744">
                        <a14:foregroundMark x1="27885" y1="5198" x2="27885" y2="5198"/>
                        <a14:foregroundMark x1="29487" y1="1778" x2="29487" y2="1778"/>
                        <a14:foregroundMark x1="9615" y1="21341" x2="9615" y2="21341"/>
                        <a14:foregroundMark x1="9615" y1="44460" x2="9615" y2="44460"/>
                        <a14:foregroundMark x1="22115" y1="92202" x2="22115" y2="92202"/>
                        <a14:foregroundMark x1="25962" y1="98632" x2="25962" y2="98632"/>
                        <a14:foregroundMark x1="83974" y1="99042" x2="83974" y2="99042"/>
                      </a14:backgroundRemoval>
                    </a14:imgEffect>
                  </a14:imgLayer>
                </a14:imgProps>
              </a:ext>
            </a:extLst>
          </a:blip>
          <a:stretch>
            <a:fillRect/>
          </a:stretch>
        </p:blipFill>
        <p:spPr>
          <a:xfrm flipH="1">
            <a:off x="10076347" y="3167741"/>
            <a:ext cx="1575049" cy="3690259"/>
          </a:xfrm>
          <a:prstGeom prst="rect">
            <a:avLst/>
          </a:prstGeom>
        </p:spPr>
      </p:pic>
    </p:spTree>
    <p:extLst>
      <p:ext uri="{BB962C8B-B14F-4D97-AF65-F5344CB8AC3E}">
        <p14:creationId xmlns:p14="http://schemas.microsoft.com/office/powerpoint/2010/main" val="288303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Marketing Driven </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5447211" cy="584775"/>
          </a:xfrm>
          <a:prstGeom prst="rect">
            <a:avLst/>
          </a:prstGeom>
          <a:noFill/>
        </p:spPr>
        <p:txBody>
          <a:bodyPr wrap="square" rtlCol="0">
            <a:spAutoFit/>
          </a:bodyPr>
          <a:lstStyle/>
          <a:p>
            <a:r>
              <a:rPr kumimoji="1" lang="ja-JP" altLang="en-US" sz="3200" b="1">
                <a:solidFill>
                  <a:schemeClr val="bg1"/>
                </a:solidFill>
                <a:latin typeface="+mn-ea"/>
              </a:rPr>
              <a:t>記事タイトルの付け方</a:t>
            </a:r>
          </a:p>
        </p:txBody>
      </p:sp>
      <p:sp>
        <p:nvSpPr>
          <p:cNvPr id="3" name="正方形/長方形 2">
            <a:extLst>
              <a:ext uri="{FF2B5EF4-FFF2-40B4-BE49-F238E27FC236}">
                <a16:creationId xmlns:a16="http://schemas.microsoft.com/office/drawing/2014/main" id="{590DCF00-291D-8A22-9BBB-F8D2A7752C7C}"/>
              </a:ext>
            </a:extLst>
          </p:cNvPr>
          <p:cNvSpPr/>
          <p:nvPr/>
        </p:nvSpPr>
        <p:spPr>
          <a:xfrm>
            <a:off x="4306765" y="2029670"/>
            <a:ext cx="6470091" cy="1326357"/>
          </a:xfrm>
          <a:prstGeom prst="rect">
            <a:avLst/>
          </a:prstGeom>
          <a:solidFill>
            <a:srgbClr val="DAE3F3">
              <a:alpha val="50196"/>
            </a:s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kumimoji="1" lang="ja-JP" altLang="en-US" sz="1400" b="1" dirty="0">
              <a:solidFill>
                <a:schemeClr val="accent1"/>
              </a:solidFill>
              <a:latin typeface="Noto Sans JP Bold" panose="020B0500000000000000" pitchFamily="34" charset="-128"/>
              <a:ea typeface="Noto Sans JP Bold" panose="020B0500000000000000" pitchFamily="34" charset="-128"/>
              <a:cs typeface="Noto Sans" panose="020B0502040504020204" pitchFamily="34" charset="0"/>
            </a:endParaRPr>
          </a:p>
        </p:txBody>
      </p:sp>
      <p:sp>
        <p:nvSpPr>
          <p:cNvPr id="8" name="円/楕円 7">
            <a:extLst>
              <a:ext uri="{FF2B5EF4-FFF2-40B4-BE49-F238E27FC236}">
                <a16:creationId xmlns:a16="http://schemas.microsoft.com/office/drawing/2014/main" id="{B36AE615-C80D-253E-828C-2031498ABE9A}"/>
              </a:ext>
            </a:extLst>
          </p:cNvPr>
          <p:cNvSpPr/>
          <p:nvPr/>
        </p:nvSpPr>
        <p:spPr>
          <a:xfrm>
            <a:off x="754349" y="2029670"/>
            <a:ext cx="2178628" cy="2178628"/>
          </a:xfrm>
          <a:prstGeom prst="ellipse">
            <a:avLst/>
          </a:prstGeom>
          <a:solidFill>
            <a:schemeClr val="bg1"/>
          </a:solidFill>
          <a:ln w="889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kumimoji="1" lang="ja-JP" altLang="en-US" b="1">
              <a:solidFill>
                <a:schemeClr val="accent1"/>
              </a:solidFill>
              <a:latin typeface="Avenir Next Demi Bold" panose="020B0503020202020204" pitchFamily="34" charset="0"/>
              <a:ea typeface="Noto Sans JP Medium" panose="020B0500000000000000" pitchFamily="34" charset="-128"/>
            </a:endParaRPr>
          </a:p>
        </p:txBody>
      </p:sp>
      <p:sp>
        <p:nvSpPr>
          <p:cNvPr id="2" name="テキスト ボックス 1">
            <a:extLst>
              <a:ext uri="{FF2B5EF4-FFF2-40B4-BE49-F238E27FC236}">
                <a16:creationId xmlns:a16="http://schemas.microsoft.com/office/drawing/2014/main" id="{DF2D62F2-0DC7-EF48-8534-693D47AA1840}"/>
              </a:ext>
            </a:extLst>
          </p:cNvPr>
          <p:cNvSpPr txBox="1"/>
          <p:nvPr/>
        </p:nvSpPr>
        <p:spPr>
          <a:xfrm>
            <a:off x="744726" y="2724196"/>
            <a:ext cx="2166231" cy="789575"/>
          </a:xfrm>
          <a:prstGeom prst="rect">
            <a:avLst/>
          </a:prstGeom>
          <a:noFill/>
        </p:spPr>
        <p:txBody>
          <a:bodyPr wrap="square">
            <a:spAutoFit/>
          </a:bodyPr>
          <a:lstStyle/>
          <a:p>
            <a:pPr algn="ctr">
              <a:lnSpc>
                <a:spcPct val="120000"/>
              </a:lnSpc>
            </a:pPr>
            <a:r>
              <a:rPr lang="ja-JP" altLang="en-US" sz="2000" b="1">
                <a:solidFill>
                  <a:srgbClr val="2F5597"/>
                </a:solidFill>
                <a:latin typeface="Meiryo UI" panose="020B0604030504040204" pitchFamily="34" charset="-128"/>
                <a:ea typeface="Meiryo UI" panose="020B0604030504040204" pitchFamily="34" charset="-128"/>
              </a:rPr>
              <a:t>クリックしたくなる魅力的なタイトル</a:t>
            </a:r>
            <a:endParaRPr lang="en" altLang="ja-JP" sz="2000" b="1" dirty="0">
              <a:solidFill>
                <a:srgbClr val="2F5597"/>
              </a:solidFill>
              <a:latin typeface="Meiryo UI" panose="020B0604030504040204" pitchFamily="34" charset="-128"/>
              <a:ea typeface="Meiryo UI" panose="020B0604030504040204" pitchFamily="34" charset="-128"/>
            </a:endParaRPr>
          </a:p>
        </p:txBody>
      </p:sp>
      <p:sp>
        <p:nvSpPr>
          <p:cNvPr id="12" name="テキスト ボックス 11">
            <a:extLst>
              <a:ext uri="{FF2B5EF4-FFF2-40B4-BE49-F238E27FC236}">
                <a16:creationId xmlns:a16="http://schemas.microsoft.com/office/drawing/2014/main" id="{79C5AB86-54B1-83F1-15B4-9264B361229E}"/>
              </a:ext>
            </a:extLst>
          </p:cNvPr>
          <p:cNvSpPr txBox="1"/>
          <p:nvPr/>
        </p:nvSpPr>
        <p:spPr>
          <a:xfrm>
            <a:off x="4424332" y="2577344"/>
            <a:ext cx="6100354" cy="580352"/>
          </a:xfrm>
          <a:prstGeom prst="rect">
            <a:avLst/>
          </a:prstGeom>
          <a:noFill/>
        </p:spPr>
        <p:txBody>
          <a:bodyPr wrap="square">
            <a:spAutoFit/>
          </a:bodyPr>
          <a:lstStyle/>
          <a:p>
            <a:pPr>
              <a:lnSpc>
                <a:spcPct val="120000"/>
              </a:lnSpc>
            </a:pP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検索結果に表示される記事タイトルの文字数には制限があるため、すべて表示される可能性の高い全角</a:t>
            </a:r>
            <a:r>
              <a:rPr lang="en" altLang="ja-JP" sz="1400" dirty="0">
                <a:solidFill>
                  <a:schemeClr val="tx1">
                    <a:lumMod val="65000"/>
                    <a:lumOff val="35000"/>
                  </a:schemeClr>
                </a:solidFill>
                <a:latin typeface="Meiryo UI" panose="020B0604030504040204" pitchFamily="34" charset="-128"/>
                <a:ea typeface="Meiryo UI" panose="020B0604030504040204" pitchFamily="34" charset="-128"/>
              </a:rPr>
              <a:t>28</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文字～</a:t>
            </a:r>
            <a:r>
              <a:rPr lang="en" altLang="ja-JP" sz="1400" dirty="0">
                <a:solidFill>
                  <a:schemeClr val="tx1">
                    <a:lumMod val="65000"/>
                    <a:lumOff val="35000"/>
                  </a:schemeClr>
                </a:solidFill>
                <a:latin typeface="Meiryo UI" panose="020B0604030504040204" pitchFamily="34" charset="-128"/>
                <a:ea typeface="Meiryo UI" panose="020B0604030504040204" pitchFamily="34" charset="-128"/>
              </a:rPr>
              <a:t>32</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文字程度に収めることを意識しましょう。 </a:t>
            </a:r>
          </a:p>
        </p:txBody>
      </p:sp>
      <p:sp>
        <p:nvSpPr>
          <p:cNvPr id="14" name="テキスト ボックス 13">
            <a:extLst>
              <a:ext uri="{FF2B5EF4-FFF2-40B4-BE49-F238E27FC236}">
                <a16:creationId xmlns:a16="http://schemas.microsoft.com/office/drawing/2014/main" id="{A351D76E-69D9-BEDA-41E8-B82FA7D90BB5}"/>
              </a:ext>
            </a:extLst>
          </p:cNvPr>
          <p:cNvSpPr txBox="1"/>
          <p:nvPr/>
        </p:nvSpPr>
        <p:spPr>
          <a:xfrm>
            <a:off x="4424332" y="2208012"/>
            <a:ext cx="6100354" cy="338554"/>
          </a:xfrm>
          <a:prstGeom prst="rect">
            <a:avLst/>
          </a:prstGeom>
          <a:noFill/>
        </p:spPr>
        <p:txBody>
          <a:bodyPr wrap="square">
            <a:spAutoFit/>
          </a:bodyPr>
          <a:lstStyle/>
          <a:p>
            <a:r>
              <a:rPr lang="ja-JP" altLang="en-US" sz="1600" b="1">
                <a:solidFill>
                  <a:srgbClr val="2F5597"/>
                </a:solidFill>
                <a:latin typeface="Meiryo UI" panose="020B0604030504040204" pitchFamily="34" charset="-128"/>
                <a:ea typeface="Meiryo UI" panose="020B0604030504040204" pitchFamily="34" charset="-128"/>
              </a:rPr>
              <a:t>記事タイトルの文字数はなるべく全角</a:t>
            </a:r>
            <a:r>
              <a:rPr lang="en-US" altLang="ja-JP" sz="1600" b="1" dirty="0">
                <a:solidFill>
                  <a:srgbClr val="2F5597"/>
                </a:solidFill>
                <a:latin typeface="Meiryo UI" panose="020B0604030504040204" pitchFamily="34" charset="-128"/>
                <a:ea typeface="Meiryo UI" panose="020B0604030504040204" pitchFamily="34" charset="-128"/>
              </a:rPr>
              <a:t>28</a:t>
            </a:r>
            <a:r>
              <a:rPr lang="ja-JP" altLang="en-US" sz="1600" b="1">
                <a:solidFill>
                  <a:srgbClr val="2F5597"/>
                </a:solidFill>
                <a:latin typeface="Meiryo UI" panose="020B0604030504040204" pitchFamily="34" charset="-128"/>
                <a:ea typeface="Meiryo UI" panose="020B0604030504040204" pitchFamily="34" charset="-128"/>
              </a:rPr>
              <a:t>～</a:t>
            </a:r>
            <a:r>
              <a:rPr lang="en-US" altLang="ja-JP" sz="1600" b="1" dirty="0">
                <a:solidFill>
                  <a:srgbClr val="2F5597"/>
                </a:solidFill>
                <a:latin typeface="Meiryo UI" panose="020B0604030504040204" pitchFamily="34" charset="-128"/>
                <a:ea typeface="Meiryo UI" panose="020B0604030504040204" pitchFamily="34" charset="-128"/>
              </a:rPr>
              <a:t>32</a:t>
            </a:r>
            <a:r>
              <a:rPr lang="ja-JP" altLang="en-US" sz="1600" b="1">
                <a:solidFill>
                  <a:srgbClr val="2F5597"/>
                </a:solidFill>
                <a:latin typeface="Meiryo UI" panose="020B0604030504040204" pitchFamily="34" charset="-128"/>
                <a:ea typeface="Meiryo UI" panose="020B0604030504040204" pitchFamily="34" charset="-128"/>
              </a:rPr>
              <a:t>文字程度で </a:t>
            </a:r>
          </a:p>
        </p:txBody>
      </p:sp>
      <p:sp>
        <p:nvSpPr>
          <p:cNvPr id="15" name="正方形/長方形 14">
            <a:extLst>
              <a:ext uri="{FF2B5EF4-FFF2-40B4-BE49-F238E27FC236}">
                <a16:creationId xmlns:a16="http://schemas.microsoft.com/office/drawing/2014/main" id="{157C7276-6CEA-D4F2-BF4E-CFE4928F8BB2}"/>
              </a:ext>
            </a:extLst>
          </p:cNvPr>
          <p:cNvSpPr/>
          <p:nvPr/>
        </p:nvSpPr>
        <p:spPr>
          <a:xfrm>
            <a:off x="4306765" y="3650118"/>
            <a:ext cx="6470091" cy="1535839"/>
          </a:xfrm>
          <a:prstGeom prst="rect">
            <a:avLst/>
          </a:prstGeom>
          <a:solidFill>
            <a:srgbClr val="DAE3F3">
              <a:alpha val="50196"/>
            </a:s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kumimoji="1" lang="ja-JP" altLang="en-US" sz="1400" b="1" dirty="0">
              <a:solidFill>
                <a:schemeClr val="accent1"/>
              </a:solidFill>
              <a:latin typeface="Noto Sans JP Bold" panose="020B0500000000000000" pitchFamily="34" charset="-128"/>
              <a:ea typeface="Noto Sans JP Bold" panose="020B0500000000000000" pitchFamily="34" charset="-128"/>
              <a:cs typeface="Noto Sans" panose="020B0502040504020204" pitchFamily="34" charset="0"/>
            </a:endParaRPr>
          </a:p>
        </p:txBody>
      </p:sp>
      <p:sp>
        <p:nvSpPr>
          <p:cNvPr id="16" name="テキスト ボックス 15">
            <a:extLst>
              <a:ext uri="{FF2B5EF4-FFF2-40B4-BE49-F238E27FC236}">
                <a16:creationId xmlns:a16="http://schemas.microsoft.com/office/drawing/2014/main" id="{E6F8CBF7-49C1-7CEE-86E5-1BF2B131735B}"/>
              </a:ext>
            </a:extLst>
          </p:cNvPr>
          <p:cNvSpPr txBox="1"/>
          <p:nvPr/>
        </p:nvSpPr>
        <p:spPr>
          <a:xfrm>
            <a:off x="4424331" y="4132477"/>
            <a:ext cx="6470091" cy="838884"/>
          </a:xfrm>
          <a:prstGeom prst="rect">
            <a:avLst/>
          </a:prstGeom>
          <a:noFill/>
        </p:spPr>
        <p:txBody>
          <a:bodyPr wrap="square">
            <a:spAutoFit/>
          </a:bodyPr>
          <a:lstStyle/>
          <a:p>
            <a:pPr>
              <a:lnSpc>
                <a:spcPct val="120000"/>
              </a:lnSpc>
            </a:pP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例：「雨の日のデートってどうする？室内で楽しめるデートスポットを</a:t>
            </a:r>
            <a:r>
              <a:rPr lang="en-US" altLang="ja-JP" sz="1400" dirty="0">
                <a:solidFill>
                  <a:schemeClr val="tx1">
                    <a:lumMod val="65000"/>
                    <a:lumOff val="35000"/>
                  </a:schemeClr>
                </a:solidFill>
                <a:latin typeface="Meiryo UI" panose="020B0604030504040204" pitchFamily="34" charset="-128"/>
                <a:ea typeface="Meiryo UI" panose="020B0604030504040204" pitchFamily="34" charset="-128"/>
              </a:rPr>
              <a:t>5</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つ紹介します！」 </a:t>
            </a:r>
          </a:p>
          <a:p>
            <a:pPr>
              <a:lnSpc>
                <a:spcPct val="120000"/>
              </a:lnSpc>
            </a:pP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このように、感嘆符や具体的な数字を入れることでクリックしたくなるタイトルが出来上</a:t>
            </a:r>
          </a:p>
          <a:p>
            <a:pPr>
              <a:lnSpc>
                <a:spcPct val="120000"/>
              </a:lnSpc>
            </a:pP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がります。 </a:t>
            </a:r>
          </a:p>
        </p:txBody>
      </p:sp>
      <p:sp>
        <p:nvSpPr>
          <p:cNvPr id="17" name="テキスト ボックス 16">
            <a:extLst>
              <a:ext uri="{FF2B5EF4-FFF2-40B4-BE49-F238E27FC236}">
                <a16:creationId xmlns:a16="http://schemas.microsoft.com/office/drawing/2014/main" id="{CD0E828A-D6C9-A20C-0F48-3B487A94C3AD}"/>
              </a:ext>
            </a:extLst>
          </p:cNvPr>
          <p:cNvSpPr txBox="1"/>
          <p:nvPr/>
        </p:nvSpPr>
        <p:spPr>
          <a:xfrm>
            <a:off x="4424332" y="3763145"/>
            <a:ext cx="6100354" cy="338554"/>
          </a:xfrm>
          <a:prstGeom prst="rect">
            <a:avLst/>
          </a:prstGeom>
          <a:noFill/>
        </p:spPr>
        <p:txBody>
          <a:bodyPr wrap="square">
            <a:spAutoFit/>
          </a:bodyPr>
          <a:lstStyle/>
          <a:p>
            <a:r>
              <a:rPr lang="ja-JP" altLang="en-US" sz="1600" b="1">
                <a:solidFill>
                  <a:srgbClr val="2F5597"/>
                </a:solidFill>
                <a:effectLst/>
                <a:latin typeface="Meiryo UI" panose="020B0604030504040204" pitchFamily="34" charset="-128"/>
                <a:ea typeface="Meiryo UI" panose="020B0604030504040204" pitchFamily="34" charset="-128"/>
              </a:rPr>
              <a:t>具体的な数字や感嘆符を使用する </a:t>
            </a:r>
          </a:p>
        </p:txBody>
      </p:sp>
      <p:cxnSp>
        <p:nvCxnSpPr>
          <p:cNvPr id="21" name="カギ線コネクタ 20">
            <a:extLst>
              <a:ext uri="{FF2B5EF4-FFF2-40B4-BE49-F238E27FC236}">
                <a16:creationId xmlns:a16="http://schemas.microsoft.com/office/drawing/2014/main" id="{A348ED39-9BA4-238D-7D0E-D6B9A208E859}"/>
              </a:ext>
            </a:extLst>
          </p:cNvPr>
          <p:cNvCxnSpPr>
            <a:stCxn id="2" idx="3"/>
            <a:endCxn id="3" idx="1"/>
          </p:cNvCxnSpPr>
          <p:nvPr/>
        </p:nvCxnSpPr>
        <p:spPr>
          <a:xfrm flipV="1">
            <a:off x="2910957" y="2692849"/>
            <a:ext cx="1395808" cy="426135"/>
          </a:xfrm>
          <a:prstGeom prst="bentConnector3">
            <a:avLst/>
          </a:prstGeom>
          <a:ln w="9525">
            <a:solidFill>
              <a:srgbClr val="2F5597"/>
            </a:solidFill>
            <a:prstDash val="sysDash"/>
          </a:ln>
        </p:spPr>
        <p:style>
          <a:lnRef idx="1">
            <a:schemeClr val="accent1"/>
          </a:lnRef>
          <a:fillRef idx="0">
            <a:schemeClr val="accent1"/>
          </a:fillRef>
          <a:effectRef idx="0">
            <a:schemeClr val="accent1"/>
          </a:effectRef>
          <a:fontRef idx="minor">
            <a:schemeClr val="tx1"/>
          </a:fontRef>
        </p:style>
      </p:cxnSp>
      <p:cxnSp>
        <p:nvCxnSpPr>
          <p:cNvPr id="22" name="カギ線コネクタ 21">
            <a:extLst>
              <a:ext uri="{FF2B5EF4-FFF2-40B4-BE49-F238E27FC236}">
                <a16:creationId xmlns:a16="http://schemas.microsoft.com/office/drawing/2014/main" id="{8A131CD3-BD2F-85D8-CB51-2F1EB3233554}"/>
              </a:ext>
            </a:extLst>
          </p:cNvPr>
          <p:cNvCxnSpPr>
            <a:cxnSpLocks/>
          </p:cNvCxnSpPr>
          <p:nvPr/>
        </p:nvCxnSpPr>
        <p:spPr>
          <a:xfrm rot="16200000" flipH="1">
            <a:off x="3467551" y="3291640"/>
            <a:ext cx="975453" cy="692833"/>
          </a:xfrm>
          <a:prstGeom prst="bentConnector3">
            <a:avLst>
              <a:gd name="adj1" fmla="val 99549"/>
            </a:avLst>
          </a:prstGeom>
          <a:ln w="9525">
            <a:solidFill>
              <a:srgbClr val="2F5597"/>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088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Marketing Driven </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5447211" cy="584775"/>
          </a:xfrm>
          <a:prstGeom prst="rect">
            <a:avLst/>
          </a:prstGeom>
          <a:noFill/>
        </p:spPr>
        <p:txBody>
          <a:bodyPr wrap="square" rtlCol="0">
            <a:spAutoFit/>
          </a:bodyPr>
          <a:lstStyle/>
          <a:p>
            <a:r>
              <a:rPr kumimoji="1" lang="ja-JP" altLang="en-US" sz="3200" b="1">
                <a:solidFill>
                  <a:schemeClr val="bg1"/>
                </a:solidFill>
                <a:latin typeface="+mn-ea"/>
              </a:rPr>
              <a:t>記事タイトルの付け方</a:t>
            </a:r>
          </a:p>
        </p:txBody>
      </p:sp>
      <p:sp>
        <p:nvSpPr>
          <p:cNvPr id="3" name="正方形/長方形 2">
            <a:extLst>
              <a:ext uri="{FF2B5EF4-FFF2-40B4-BE49-F238E27FC236}">
                <a16:creationId xmlns:a16="http://schemas.microsoft.com/office/drawing/2014/main" id="{590DCF00-291D-8A22-9BBB-F8D2A7752C7C}"/>
              </a:ext>
            </a:extLst>
          </p:cNvPr>
          <p:cNvSpPr/>
          <p:nvPr/>
        </p:nvSpPr>
        <p:spPr>
          <a:xfrm>
            <a:off x="4306765" y="1347312"/>
            <a:ext cx="6470091" cy="1937995"/>
          </a:xfrm>
          <a:prstGeom prst="rect">
            <a:avLst/>
          </a:prstGeom>
          <a:solidFill>
            <a:schemeClr val="accent5">
              <a:lumMod val="20000"/>
              <a:lumOff val="80000"/>
              <a:alpha val="50196"/>
            </a:scheme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kumimoji="1" lang="ja-JP" altLang="en-US" sz="1400" b="1" dirty="0">
              <a:solidFill>
                <a:schemeClr val="accent1"/>
              </a:solidFill>
              <a:latin typeface="Noto Sans JP Bold" panose="020B0500000000000000" pitchFamily="34" charset="-128"/>
              <a:ea typeface="Noto Sans JP Bold" panose="020B0500000000000000" pitchFamily="34" charset="-128"/>
              <a:cs typeface="Noto Sans" panose="020B0502040504020204" pitchFamily="34" charset="0"/>
            </a:endParaRPr>
          </a:p>
        </p:txBody>
      </p:sp>
      <p:sp>
        <p:nvSpPr>
          <p:cNvPr id="9" name="円/楕円 8">
            <a:extLst>
              <a:ext uri="{FF2B5EF4-FFF2-40B4-BE49-F238E27FC236}">
                <a16:creationId xmlns:a16="http://schemas.microsoft.com/office/drawing/2014/main" id="{17D8FB80-09DE-41A5-0C63-3EAF7FD6D684}"/>
              </a:ext>
            </a:extLst>
          </p:cNvPr>
          <p:cNvSpPr/>
          <p:nvPr/>
        </p:nvSpPr>
        <p:spPr>
          <a:xfrm>
            <a:off x="732329" y="1999407"/>
            <a:ext cx="2178628" cy="2178628"/>
          </a:xfrm>
          <a:prstGeom prst="ellipse">
            <a:avLst/>
          </a:prstGeom>
          <a:solidFill>
            <a:schemeClr val="bg1"/>
          </a:solidFill>
          <a:ln w="88900">
            <a:solidFill>
              <a:srgbClr val="4795E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kumimoji="1" lang="ja-JP" altLang="en-US" b="1">
              <a:solidFill>
                <a:schemeClr val="accent2"/>
              </a:solidFill>
              <a:latin typeface="Avenir Next Demi Bold" panose="020B0503020202020204" pitchFamily="34" charset="0"/>
              <a:ea typeface="Noto Sans JP Medium" panose="020B0500000000000000" pitchFamily="34" charset="-128"/>
            </a:endParaRPr>
          </a:p>
        </p:txBody>
      </p:sp>
      <p:sp>
        <p:nvSpPr>
          <p:cNvPr id="10" name="テキスト ボックス 9">
            <a:extLst>
              <a:ext uri="{FF2B5EF4-FFF2-40B4-BE49-F238E27FC236}">
                <a16:creationId xmlns:a16="http://schemas.microsoft.com/office/drawing/2014/main" id="{E23F3C6D-A854-290D-A82A-698EFEFBC8BD}"/>
              </a:ext>
            </a:extLst>
          </p:cNvPr>
          <p:cNvSpPr txBox="1"/>
          <p:nvPr/>
        </p:nvSpPr>
        <p:spPr>
          <a:xfrm>
            <a:off x="781489" y="2692256"/>
            <a:ext cx="2080308" cy="789512"/>
          </a:xfrm>
          <a:prstGeom prst="rect">
            <a:avLst/>
          </a:prstGeom>
          <a:noFill/>
        </p:spPr>
        <p:txBody>
          <a:bodyPr wrap="square">
            <a:spAutoFit/>
          </a:bodyPr>
          <a:lstStyle/>
          <a:p>
            <a:pPr algn="ctr">
              <a:lnSpc>
                <a:spcPct val="120000"/>
              </a:lnSpc>
            </a:pPr>
            <a:r>
              <a:rPr lang="en-US" altLang="ja-JP" sz="2000" b="1" dirty="0">
                <a:solidFill>
                  <a:srgbClr val="4795E4"/>
                </a:solidFill>
                <a:latin typeface="Meiryo UI" panose="020B0604030504040204" pitchFamily="34" charset="-128"/>
                <a:ea typeface="Meiryo UI" panose="020B0604030504040204" pitchFamily="34" charset="-128"/>
              </a:rPr>
              <a:t>SEO</a:t>
            </a:r>
            <a:r>
              <a:rPr lang="ja-JP" altLang="en-US" sz="2000" b="1">
                <a:solidFill>
                  <a:srgbClr val="4795E4"/>
                </a:solidFill>
                <a:latin typeface="Meiryo UI" panose="020B0604030504040204" pitchFamily="34" charset="-128"/>
                <a:ea typeface="Meiryo UI" panose="020B0604030504040204" pitchFamily="34" charset="-128"/>
              </a:rPr>
              <a:t>で上位表示したいキーワード</a:t>
            </a:r>
            <a:endParaRPr lang="en" altLang="ja-JP" sz="2000" b="1" dirty="0">
              <a:solidFill>
                <a:srgbClr val="4795E4"/>
              </a:solidFill>
              <a:latin typeface="Meiryo UI" panose="020B0604030504040204" pitchFamily="34" charset="-128"/>
              <a:ea typeface="Meiryo UI" panose="020B0604030504040204" pitchFamily="34" charset="-128"/>
            </a:endParaRPr>
          </a:p>
        </p:txBody>
      </p:sp>
      <p:sp>
        <p:nvSpPr>
          <p:cNvPr id="12" name="テキスト ボックス 11">
            <a:extLst>
              <a:ext uri="{FF2B5EF4-FFF2-40B4-BE49-F238E27FC236}">
                <a16:creationId xmlns:a16="http://schemas.microsoft.com/office/drawing/2014/main" id="{79C5AB86-54B1-83F1-15B4-9264B361229E}"/>
              </a:ext>
            </a:extLst>
          </p:cNvPr>
          <p:cNvSpPr txBox="1"/>
          <p:nvPr/>
        </p:nvSpPr>
        <p:spPr>
          <a:xfrm>
            <a:off x="4424332" y="1894986"/>
            <a:ext cx="6100354" cy="1355949"/>
          </a:xfrm>
          <a:prstGeom prst="rect">
            <a:avLst/>
          </a:prstGeom>
          <a:noFill/>
        </p:spPr>
        <p:txBody>
          <a:bodyPr wrap="square">
            <a:spAutoFit/>
          </a:bodyPr>
          <a:lstStyle/>
          <a:p>
            <a:pPr>
              <a:lnSpc>
                <a:spcPct val="120000"/>
              </a:lnSpc>
            </a:pPr>
            <a:r>
              <a:rPr lang="en" altLang="ja-JP" sz="1400" dirty="0">
                <a:solidFill>
                  <a:schemeClr val="tx1">
                    <a:lumMod val="65000"/>
                    <a:lumOff val="35000"/>
                  </a:schemeClr>
                </a:solidFill>
                <a:latin typeface="Meiryo UI" panose="020B0604030504040204" pitchFamily="34" charset="-128"/>
                <a:ea typeface="Meiryo UI" panose="020B0604030504040204" pitchFamily="34" charset="-128"/>
              </a:rPr>
              <a:t>SEO</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で上位表示したい</a:t>
            </a:r>
            <a:r>
              <a:rPr lang="en" altLang="ja-JP" sz="1400" dirty="0">
                <a:solidFill>
                  <a:schemeClr val="tx1">
                    <a:lumMod val="65000"/>
                    <a:lumOff val="35000"/>
                  </a:schemeClr>
                </a:solidFill>
                <a:latin typeface="Meiryo UI" panose="020B0604030504040204" pitchFamily="34" charset="-128"/>
                <a:ea typeface="Meiryo UI" panose="020B0604030504040204" pitchFamily="34" charset="-128"/>
              </a:rPr>
              <a:t>KW</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は</a:t>
            </a:r>
            <a:r>
              <a:rPr lang="ja-JP" altLang="en-US" sz="1400" b="1">
                <a:solidFill>
                  <a:schemeClr val="tx1">
                    <a:lumMod val="65000"/>
                    <a:lumOff val="35000"/>
                  </a:schemeClr>
                </a:solidFill>
                <a:latin typeface="Meiryo UI" panose="020B0604030504040204" pitchFamily="34" charset="-128"/>
                <a:ea typeface="Meiryo UI" panose="020B0604030504040204" pitchFamily="34" charset="-128"/>
              </a:rPr>
              <a:t>なるべくタイトルの前半部分</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によせるようにしましょう。</a:t>
            </a:r>
            <a:r>
              <a:rPr lang="en" altLang="ja-JP" sz="1400" dirty="0">
                <a:solidFill>
                  <a:schemeClr val="tx1">
                    <a:lumMod val="65000"/>
                    <a:lumOff val="35000"/>
                  </a:schemeClr>
                </a:solidFill>
                <a:latin typeface="Meiryo UI" panose="020B0604030504040204" pitchFamily="34" charset="-128"/>
                <a:ea typeface="Meiryo UI" panose="020B0604030504040204" pitchFamily="34" charset="-128"/>
              </a:rPr>
              <a:t>SEO</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的な観点からみても、重要となる</a:t>
            </a:r>
            <a:r>
              <a:rPr lang="en" altLang="ja-JP" sz="1400" dirty="0">
                <a:solidFill>
                  <a:schemeClr val="tx1">
                    <a:lumMod val="65000"/>
                    <a:lumOff val="35000"/>
                  </a:schemeClr>
                </a:solidFill>
                <a:latin typeface="Meiryo UI" panose="020B0604030504040204" pitchFamily="34" charset="-128"/>
                <a:ea typeface="Meiryo UI" panose="020B0604030504040204" pitchFamily="34" charset="-128"/>
              </a:rPr>
              <a:t>KW</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を前半部分によせているものの方が優遇されやすいと考えられています。タイトルの後半に</a:t>
            </a:r>
            <a:r>
              <a:rPr lang="en" altLang="ja-JP" sz="1400" dirty="0">
                <a:solidFill>
                  <a:schemeClr val="tx1">
                    <a:lumMod val="65000"/>
                    <a:lumOff val="35000"/>
                  </a:schemeClr>
                </a:solidFill>
                <a:latin typeface="Meiryo UI" panose="020B0604030504040204" pitchFamily="34" charset="-128"/>
                <a:ea typeface="Meiryo UI" panose="020B0604030504040204" pitchFamily="34" charset="-128"/>
              </a:rPr>
              <a:t>KW</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を入れてしまうと、万が一タイトルがすべて表示されなかった際に何に関する記事なのかわからなくなってしまうという恐れもあります。 </a:t>
            </a:r>
          </a:p>
        </p:txBody>
      </p:sp>
      <p:sp>
        <p:nvSpPr>
          <p:cNvPr id="14" name="テキスト ボックス 13">
            <a:extLst>
              <a:ext uri="{FF2B5EF4-FFF2-40B4-BE49-F238E27FC236}">
                <a16:creationId xmlns:a16="http://schemas.microsoft.com/office/drawing/2014/main" id="{A351D76E-69D9-BEDA-41E8-B82FA7D90BB5}"/>
              </a:ext>
            </a:extLst>
          </p:cNvPr>
          <p:cNvSpPr txBox="1"/>
          <p:nvPr/>
        </p:nvSpPr>
        <p:spPr>
          <a:xfrm>
            <a:off x="4424332" y="1525654"/>
            <a:ext cx="6100354" cy="338554"/>
          </a:xfrm>
          <a:prstGeom prst="rect">
            <a:avLst/>
          </a:prstGeom>
          <a:noFill/>
        </p:spPr>
        <p:txBody>
          <a:bodyPr wrap="square">
            <a:spAutoFit/>
          </a:bodyPr>
          <a:lstStyle/>
          <a:p>
            <a:r>
              <a:rPr lang="en" altLang="ja-JP" sz="1600" b="1" dirty="0">
                <a:solidFill>
                  <a:srgbClr val="4795E4"/>
                </a:solidFill>
                <a:effectLst/>
                <a:latin typeface="Meiryo UI" panose="020B0604030504040204" pitchFamily="34" charset="-128"/>
                <a:ea typeface="Meiryo UI" panose="020B0604030504040204" pitchFamily="34" charset="-128"/>
              </a:rPr>
              <a:t>SEO</a:t>
            </a:r>
            <a:r>
              <a:rPr lang="ja-JP" altLang="en-US" sz="1600" b="1">
                <a:solidFill>
                  <a:srgbClr val="4795E4"/>
                </a:solidFill>
                <a:effectLst/>
                <a:latin typeface="Meiryo UI" panose="020B0604030504040204" pitchFamily="34" charset="-128"/>
                <a:ea typeface="Meiryo UI" panose="020B0604030504040204" pitchFamily="34" charset="-128"/>
              </a:rPr>
              <a:t>で上位表示したい</a:t>
            </a:r>
            <a:r>
              <a:rPr lang="en" altLang="ja-JP" sz="1600" b="1" dirty="0">
                <a:solidFill>
                  <a:srgbClr val="4795E4"/>
                </a:solidFill>
                <a:effectLst/>
                <a:latin typeface="Meiryo UI" panose="020B0604030504040204" pitchFamily="34" charset="-128"/>
                <a:ea typeface="Meiryo UI" panose="020B0604030504040204" pitchFamily="34" charset="-128"/>
              </a:rPr>
              <a:t>KW</a:t>
            </a:r>
            <a:r>
              <a:rPr lang="ja-JP" altLang="en-US" sz="1600" b="1">
                <a:solidFill>
                  <a:srgbClr val="4795E4"/>
                </a:solidFill>
                <a:effectLst/>
                <a:latin typeface="Meiryo UI" panose="020B0604030504040204" pitchFamily="34" charset="-128"/>
                <a:ea typeface="Meiryo UI" panose="020B0604030504040204" pitchFamily="34" charset="-128"/>
              </a:rPr>
              <a:t>はなるべく前方へよせる </a:t>
            </a:r>
          </a:p>
        </p:txBody>
      </p:sp>
      <p:sp>
        <p:nvSpPr>
          <p:cNvPr id="15" name="正方形/長方形 14">
            <a:extLst>
              <a:ext uri="{FF2B5EF4-FFF2-40B4-BE49-F238E27FC236}">
                <a16:creationId xmlns:a16="http://schemas.microsoft.com/office/drawing/2014/main" id="{157C7276-6CEA-D4F2-BF4E-CFE4928F8BB2}"/>
              </a:ext>
            </a:extLst>
          </p:cNvPr>
          <p:cNvSpPr/>
          <p:nvPr/>
        </p:nvSpPr>
        <p:spPr>
          <a:xfrm>
            <a:off x="4306765" y="3463649"/>
            <a:ext cx="6470091" cy="1817679"/>
          </a:xfrm>
          <a:prstGeom prst="rect">
            <a:avLst/>
          </a:prstGeom>
          <a:solidFill>
            <a:schemeClr val="accent5">
              <a:lumMod val="20000"/>
              <a:lumOff val="80000"/>
              <a:alpha val="50196"/>
            </a:scheme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kumimoji="1" lang="ja-JP" altLang="en-US" sz="1400" b="1" dirty="0">
              <a:solidFill>
                <a:schemeClr val="accent1"/>
              </a:solidFill>
              <a:latin typeface="Noto Sans JP Bold" panose="020B0500000000000000" pitchFamily="34" charset="-128"/>
              <a:ea typeface="Noto Sans JP Bold" panose="020B0500000000000000" pitchFamily="34" charset="-128"/>
              <a:cs typeface="Noto Sans" panose="020B0502040504020204" pitchFamily="34" charset="0"/>
            </a:endParaRPr>
          </a:p>
        </p:txBody>
      </p:sp>
      <p:sp>
        <p:nvSpPr>
          <p:cNvPr id="16" name="テキスト ボックス 15">
            <a:extLst>
              <a:ext uri="{FF2B5EF4-FFF2-40B4-BE49-F238E27FC236}">
                <a16:creationId xmlns:a16="http://schemas.microsoft.com/office/drawing/2014/main" id="{E6F8CBF7-49C1-7CEE-86E5-1BF2B131735B}"/>
              </a:ext>
            </a:extLst>
          </p:cNvPr>
          <p:cNvSpPr txBox="1"/>
          <p:nvPr/>
        </p:nvSpPr>
        <p:spPr>
          <a:xfrm>
            <a:off x="4424332" y="3953885"/>
            <a:ext cx="6100354" cy="1097416"/>
          </a:xfrm>
          <a:prstGeom prst="rect">
            <a:avLst/>
          </a:prstGeom>
          <a:noFill/>
        </p:spPr>
        <p:txBody>
          <a:bodyPr wrap="square">
            <a:spAutoFit/>
          </a:bodyPr>
          <a:lstStyle/>
          <a:p>
            <a:pPr>
              <a:lnSpc>
                <a:spcPct val="120000"/>
              </a:lnSpc>
            </a:pP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複合</a:t>
            </a:r>
            <a:r>
              <a:rPr lang="en" altLang="ja-JP" sz="1400" dirty="0">
                <a:solidFill>
                  <a:schemeClr val="tx1">
                    <a:lumMod val="65000"/>
                    <a:lumOff val="35000"/>
                  </a:schemeClr>
                </a:solidFill>
                <a:latin typeface="Meiryo UI" panose="020B0604030504040204" pitchFamily="34" charset="-128"/>
                <a:ea typeface="Meiryo UI" panose="020B0604030504040204" pitchFamily="34" charset="-128"/>
              </a:rPr>
              <a:t>KW</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とは</a:t>
            </a:r>
            <a:r>
              <a:rPr lang="en" altLang="ja-JP" sz="1400" b="1" dirty="0">
                <a:solidFill>
                  <a:schemeClr val="tx1">
                    <a:lumMod val="65000"/>
                    <a:lumOff val="35000"/>
                  </a:schemeClr>
                </a:solidFill>
                <a:latin typeface="Meiryo UI" panose="020B0604030504040204" pitchFamily="34" charset="-128"/>
                <a:ea typeface="Meiryo UI" panose="020B0604030504040204" pitchFamily="34" charset="-128"/>
              </a:rPr>
              <a:t>2</a:t>
            </a:r>
            <a:r>
              <a:rPr lang="ja-JP" altLang="en-US" sz="1400" b="1">
                <a:solidFill>
                  <a:schemeClr val="tx1">
                    <a:lumMod val="65000"/>
                    <a:lumOff val="35000"/>
                  </a:schemeClr>
                </a:solidFill>
                <a:latin typeface="Meiryo UI" panose="020B0604030504040204" pitchFamily="34" charset="-128"/>
                <a:ea typeface="Meiryo UI" panose="020B0604030504040204" pitchFamily="34" charset="-128"/>
              </a:rPr>
              <a:t>語以上の</a:t>
            </a:r>
            <a:r>
              <a:rPr lang="en" altLang="ja-JP" sz="1400" b="1" dirty="0">
                <a:solidFill>
                  <a:schemeClr val="tx1">
                    <a:lumMod val="65000"/>
                    <a:lumOff val="35000"/>
                  </a:schemeClr>
                </a:solidFill>
                <a:latin typeface="Meiryo UI" panose="020B0604030504040204" pitchFamily="34" charset="-128"/>
                <a:ea typeface="Meiryo UI" panose="020B0604030504040204" pitchFamily="34" charset="-128"/>
              </a:rPr>
              <a:t>KW</a:t>
            </a:r>
            <a:r>
              <a:rPr lang="ja-JP" altLang="en-US" sz="1400" b="1">
                <a:solidFill>
                  <a:schemeClr val="tx1">
                    <a:lumMod val="65000"/>
                    <a:lumOff val="35000"/>
                  </a:schemeClr>
                </a:solidFill>
                <a:latin typeface="Meiryo UI" panose="020B0604030504040204" pitchFamily="34" charset="-128"/>
                <a:ea typeface="Meiryo UI" panose="020B0604030504040204" pitchFamily="34" charset="-128"/>
              </a:rPr>
              <a:t>を掛け合わせた</a:t>
            </a:r>
            <a:r>
              <a:rPr lang="en" altLang="ja-JP" sz="1400" b="1" dirty="0">
                <a:solidFill>
                  <a:schemeClr val="tx1">
                    <a:lumMod val="65000"/>
                    <a:lumOff val="35000"/>
                  </a:schemeClr>
                </a:solidFill>
                <a:latin typeface="Meiryo UI" panose="020B0604030504040204" pitchFamily="34" charset="-128"/>
                <a:ea typeface="Meiryo UI" panose="020B0604030504040204" pitchFamily="34" charset="-128"/>
              </a:rPr>
              <a:t>KW</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のことを指します。例えば旅行系のメディアを運営する場合、「旅行」は単一の</a:t>
            </a:r>
            <a:r>
              <a:rPr lang="en" altLang="ja-JP" sz="1400" dirty="0">
                <a:solidFill>
                  <a:schemeClr val="tx1">
                    <a:lumMod val="65000"/>
                    <a:lumOff val="35000"/>
                  </a:schemeClr>
                </a:solidFill>
                <a:latin typeface="Meiryo UI" panose="020B0604030504040204" pitchFamily="34" charset="-128"/>
                <a:ea typeface="Meiryo UI" panose="020B0604030504040204" pitchFamily="34" charset="-128"/>
              </a:rPr>
              <a:t>KW</a:t>
            </a:r>
            <a:r>
              <a:rPr lang="ja-JP" altLang="en" sz="1400">
                <a:solidFill>
                  <a:schemeClr val="tx1">
                    <a:lumMod val="65000"/>
                    <a:lumOff val="35000"/>
                  </a:schemeClr>
                </a:solidFill>
                <a:latin typeface="Meiryo UI" panose="020B0604030504040204" pitchFamily="34" charset="-128"/>
                <a:ea typeface="Meiryo UI" panose="020B0604030504040204" pitchFamily="34" charset="-128"/>
              </a:rPr>
              <a:t>、「</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旅行 北海道」「旅行 恋人 雨の日」などが複合</a:t>
            </a:r>
            <a:r>
              <a:rPr lang="en" altLang="ja-JP" sz="1400" dirty="0">
                <a:solidFill>
                  <a:schemeClr val="tx1">
                    <a:lumMod val="65000"/>
                    <a:lumOff val="35000"/>
                  </a:schemeClr>
                </a:solidFill>
                <a:latin typeface="Meiryo UI" panose="020B0604030504040204" pitchFamily="34" charset="-128"/>
                <a:ea typeface="Meiryo UI" panose="020B0604030504040204" pitchFamily="34" charset="-128"/>
              </a:rPr>
              <a:t>KW</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となります。複合</a:t>
            </a:r>
            <a:r>
              <a:rPr lang="en" altLang="ja-JP" sz="1400" dirty="0">
                <a:solidFill>
                  <a:schemeClr val="tx1">
                    <a:lumMod val="65000"/>
                    <a:lumOff val="35000"/>
                  </a:schemeClr>
                </a:solidFill>
                <a:latin typeface="Meiryo UI" panose="020B0604030504040204" pitchFamily="34" charset="-128"/>
                <a:ea typeface="Meiryo UI" panose="020B0604030504040204" pitchFamily="34" charset="-128"/>
              </a:rPr>
              <a:t>KW</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で考えることでユーザーや検索意図を明確にし、上位表示させやすくなるというメリットがあります。 </a:t>
            </a:r>
          </a:p>
        </p:txBody>
      </p:sp>
      <p:sp>
        <p:nvSpPr>
          <p:cNvPr id="17" name="テキスト ボックス 16">
            <a:extLst>
              <a:ext uri="{FF2B5EF4-FFF2-40B4-BE49-F238E27FC236}">
                <a16:creationId xmlns:a16="http://schemas.microsoft.com/office/drawing/2014/main" id="{CD0E828A-D6C9-A20C-0F48-3B487A94C3AD}"/>
              </a:ext>
            </a:extLst>
          </p:cNvPr>
          <p:cNvSpPr txBox="1"/>
          <p:nvPr/>
        </p:nvSpPr>
        <p:spPr>
          <a:xfrm>
            <a:off x="4424332" y="3563146"/>
            <a:ext cx="6100354" cy="338554"/>
          </a:xfrm>
          <a:prstGeom prst="rect">
            <a:avLst/>
          </a:prstGeom>
          <a:noFill/>
        </p:spPr>
        <p:txBody>
          <a:bodyPr wrap="square">
            <a:spAutoFit/>
          </a:bodyPr>
          <a:lstStyle/>
          <a:p>
            <a:r>
              <a:rPr lang="en" altLang="ja-JP" sz="1600" b="1" dirty="0">
                <a:solidFill>
                  <a:srgbClr val="4795E4"/>
                </a:solidFill>
                <a:effectLst/>
                <a:latin typeface="Meiryo UI" panose="020B0604030504040204" pitchFamily="34" charset="-128"/>
                <a:ea typeface="Meiryo UI" panose="020B0604030504040204" pitchFamily="34" charset="-128"/>
              </a:rPr>
              <a:t>KW</a:t>
            </a:r>
            <a:r>
              <a:rPr lang="ja-JP" altLang="en-US" sz="1600" b="1">
                <a:solidFill>
                  <a:srgbClr val="4795E4"/>
                </a:solidFill>
                <a:effectLst/>
                <a:latin typeface="Meiryo UI" panose="020B0604030504040204" pitchFamily="34" charset="-128"/>
                <a:ea typeface="Meiryo UI" panose="020B0604030504040204" pitchFamily="34" charset="-128"/>
              </a:rPr>
              <a:t>はなるべく複合</a:t>
            </a:r>
            <a:r>
              <a:rPr lang="en" altLang="ja-JP" sz="1600" b="1" dirty="0">
                <a:solidFill>
                  <a:srgbClr val="4795E4"/>
                </a:solidFill>
                <a:effectLst/>
                <a:latin typeface="Meiryo UI" panose="020B0604030504040204" pitchFamily="34" charset="-128"/>
                <a:ea typeface="Meiryo UI" panose="020B0604030504040204" pitchFamily="34" charset="-128"/>
              </a:rPr>
              <a:t>KW</a:t>
            </a:r>
            <a:r>
              <a:rPr lang="ja-JP" altLang="en-US" sz="1600" b="1">
                <a:solidFill>
                  <a:srgbClr val="4795E4"/>
                </a:solidFill>
                <a:effectLst/>
                <a:latin typeface="Meiryo UI" panose="020B0604030504040204" pitchFamily="34" charset="-128"/>
                <a:ea typeface="Meiryo UI" panose="020B0604030504040204" pitchFamily="34" charset="-128"/>
              </a:rPr>
              <a:t>で狙う </a:t>
            </a:r>
          </a:p>
        </p:txBody>
      </p:sp>
      <p:cxnSp>
        <p:nvCxnSpPr>
          <p:cNvPr id="21" name="カギ線コネクタ 20">
            <a:extLst>
              <a:ext uri="{FF2B5EF4-FFF2-40B4-BE49-F238E27FC236}">
                <a16:creationId xmlns:a16="http://schemas.microsoft.com/office/drawing/2014/main" id="{A348ED39-9BA4-238D-7D0E-D6B9A208E859}"/>
              </a:ext>
            </a:extLst>
          </p:cNvPr>
          <p:cNvCxnSpPr>
            <a:cxnSpLocks/>
            <a:endCxn id="3" idx="1"/>
          </p:cNvCxnSpPr>
          <p:nvPr/>
        </p:nvCxnSpPr>
        <p:spPr>
          <a:xfrm flipV="1">
            <a:off x="2910957" y="2316310"/>
            <a:ext cx="1395808" cy="934625"/>
          </a:xfrm>
          <a:prstGeom prst="bentConnector3">
            <a:avLst/>
          </a:prstGeom>
          <a:ln w="9525">
            <a:solidFill>
              <a:srgbClr val="2F5597"/>
            </a:solidFill>
            <a:prstDash val="sysDash"/>
          </a:ln>
        </p:spPr>
        <p:style>
          <a:lnRef idx="1">
            <a:schemeClr val="accent1"/>
          </a:lnRef>
          <a:fillRef idx="0">
            <a:schemeClr val="accent1"/>
          </a:fillRef>
          <a:effectRef idx="0">
            <a:schemeClr val="accent1"/>
          </a:effectRef>
          <a:fontRef idx="minor">
            <a:schemeClr val="tx1"/>
          </a:fontRef>
        </p:style>
      </p:cxnSp>
      <p:cxnSp>
        <p:nvCxnSpPr>
          <p:cNvPr id="22" name="カギ線コネクタ 21">
            <a:extLst>
              <a:ext uri="{FF2B5EF4-FFF2-40B4-BE49-F238E27FC236}">
                <a16:creationId xmlns:a16="http://schemas.microsoft.com/office/drawing/2014/main" id="{8A131CD3-BD2F-85D8-CB51-2F1EB3233554}"/>
              </a:ext>
            </a:extLst>
          </p:cNvPr>
          <p:cNvCxnSpPr>
            <a:cxnSpLocks/>
          </p:cNvCxnSpPr>
          <p:nvPr/>
        </p:nvCxnSpPr>
        <p:spPr>
          <a:xfrm rot="16200000" flipH="1">
            <a:off x="3461105" y="3393841"/>
            <a:ext cx="975453" cy="692833"/>
          </a:xfrm>
          <a:prstGeom prst="bentConnector3">
            <a:avLst>
              <a:gd name="adj1" fmla="val 99549"/>
            </a:avLst>
          </a:prstGeom>
          <a:ln w="9525">
            <a:solidFill>
              <a:srgbClr val="2F5597"/>
            </a:solidFill>
            <a:prstDash val="sysDash"/>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A5810441-248E-C6FE-1D62-1081BB4EA1B6}"/>
              </a:ext>
            </a:extLst>
          </p:cNvPr>
          <p:cNvSpPr/>
          <p:nvPr/>
        </p:nvSpPr>
        <p:spPr>
          <a:xfrm>
            <a:off x="4306765" y="5459670"/>
            <a:ext cx="6470091" cy="1254637"/>
          </a:xfrm>
          <a:prstGeom prst="rect">
            <a:avLst/>
          </a:prstGeom>
          <a:solidFill>
            <a:schemeClr val="accent5">
              <a:lumMod val="20000"/>
              <a:lumOff val="80000"/>
              <a:alpha val="50196"/>
            </a:scheme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kumimoji="1" lang="ja-JP" altLang="en-US" sz="1400" b="1" dirty="0">
              <a:solidFill>
                <a:schemeClr val="accent1"/>
              </a:solidFill>
              <a:latin typeface="Noto Sans JP Bold" panose="020B0500000000000000" pitchFamily="34" charset="-128"/>
              <a:ea typeface="Noto Sans JP Bold" panose="020B0500000000000000" pitchFamily="34" charset="-128"/>
              <a:cs typeface="Noto Sans" panose="020B0502040504020204" pitchFamily="34" charset="0"/>
            </a:endParaRPr>
          </a:p>
        </p:txBody>
      </p:sp>
      <p:sp>
        <p:nvSpPr>
          <p:cNvPr id="18" name="テキスト ボックス 17">
            <a:extLst>
              <a:ext uri="{FF2B5EF4-FFF2-40B4-BE49-F238E27FC236}">
                <a16:creationId xmlns:a16="http://schemas.microsoft.com/office/drawing/2014/main" id="{99D08945-57BD-B24F-17D7-CC5BA3D2100C}"/>
              </a:ext>
            </a:extLst>
          </p:cNvPr>
          <p:cNvSpPr txBox="1"/>
          <p:nvPr/>
        </p:nvSpPr>
        <p:spPr>
          <a:xfrm>
            <a:off x="4424332" y="5949906"/>
            <a:ext cx="6100354" cy="580415"/>
          </a:xfrm>
          <a:prstGeom prst="rect">
            <a:avLst/>
          </a:prstGeom>
          <a:noFill/>
        </p:spPr>
        <p:txBody>
          <a:bodyPr wrap="square">
            <a:spAutoFit/>
          </a:bodyPr>
          <a:lstStyle/>
          <a:p>
            <a:pPr>
              <a:lnSpc>
                <a:spcPct val="120000"/>
              </a:lnSpc>
            </a:pPr>
            <a:r>
              <a:rPr lang="en" altLang="ja-JP" sz="1400" dirty="0">
                <a:solidFill>
                  <a:schemeClr val="tx1">
                    <a:lumMod val="65000"/>
                    <a:lumOff val="35000"/>
                  </a:schemeClr>
                </a:solidFill>
                <a:effectLst/>
                <a:latin typeface="Meiryo UI" panose="020B0604030504040204" pitchFamily="34" charset="-128"/>
                <a:ea typeface="Meiryo UI" panose="020B0604030504040204" pitchFamily="34" charset="-128"/>
              </a:rPr>
              <a:t>KW</a:t>
            </a:r>
            <a:r>
              <a:rPr lang="ja-JP" altLang="en-US" sz="1400">
                <a:solidFill>
                  <a:schemeClr val="tx1">
                    <a:lumMod val="65000"/>
                    <a:lumOff val="35000"/>
                  </a:schemeClr>
                </a:solidFill>
                <a:effectLst/>
                <a:latin typeface="Meiryo UI" panose="020B0604030504040204" pitchFamily="34" charset="-128"/>
                <a:ea typeface="Meiryo UI" panose="020B0604030504040204" pitchFamily="34" charset="-128"/>
              </a:rPr>
              <a:t>には、関連語やサジェストキーワードと呼ばれるものがあります。</a:t>
            </a:r>
            <a:r>
              <a:rPr lang="ja-JP" altLang="en-US" sz="1400" b="1">
                <a:solidFill>
                  <a:schemeClr val="tx1">
                    <a:lumMod val="65000"/>
                    <a:lumOff val="35000"/>
                  </a:schemeClr>
                </a:solidFill>
                <a:effectLst/>
                <a:latin typeface="Meiryo UI" panose="020B0604030504040204" pitchFamily="34" charset="-128"/>
                <a:ea typeface="Meiryo UI" panose="020B0604030504040204" pitchFamily="34" charset="-128"/>
              </a:rPr>
              <a:t>詳しくは後述しますが、なるべくこれらもタイトルに入れてください。 </a:t>
            </a:r>
            <a:endParaRPr lang="ja-JP" altLang="en-US" sz="1400">
              <a:solidFill>
                <a:schemeClr val="tx1">
                  <a:lumMod val="65000"/>
                  <a:lumOff val="35000"/>
                </a:schemeClr>
              </a:solidFill>
              <a:effectLst/>
              <a:latin typeface="Meiryo UI" panose="020B0604030504040204" pitchFamily="34" charset="-128"/>
              <a:ea typeface="Meiryo UI" panose="020B0604030504040204" pitchFamily="34" charset="-128"/>
            </a:endParaRPr>
          </a:p>
        </p:txBody>
      </p:sp>
      <p:sp>
        <p:nvSpPr>
          <p:cNvPr id="19" name="テキスト ボックス 18">
            <a:extLst>
              <a:ext uri="{FF2B5EF4-FFF2-40B4-BE49-F238E27FC236}">
                <a16:creationId xmlns:a16="http://schemas.microsoft.com/office/drawing/2014/main" id="{21B0AC57-5830-4631-ECCE-DCB1BFD78C4F}"/>
              </a:ext>
            </a:extLst>
          </p:cNvPr>
          <p:cNvSpPr txBox="1"/>
          <p:nvPr/>
        </p:nvSpPr>
        <p:spPr>
          <a:xfrm>
            <a:off x="4424332" y="5559167"/>
            <a:ext cx="6100354" cy="338554"/>
          </a:xfrm>
          <a:prstGeom prst="rect">
            <a:avLst/>
          </a:prstGeom>
          <a:noFill/>
        </p:spPr>
        <p:txBody>
          <a:bodyPr wrap="square">
            <a:spAutoFit/>
          </a:bodyPr>
          <a:lstStyle/>
          <a:p>
            <a:r>
              <a:rPr lang="en" altLang="ja-JP" sz="1600" b="1" dirty="0">
                <a:solidFill>
                  <a:srgbClr val="4795E4"/>
                </a:solidFill>
                <a:effectLst/>
                <a:latin typeface="Meiryo UI" panose="020B0604030504040204" pitchFamily="34" charset="-128"/>
                <a:ea typeface="Meiryo UI" panose="020B0604030504040204" pitchFamily="34" charset="-128"/>
              </a:rPr>
              <a:t>SEO</a:t>
            </a:r>
            <a:r>
              <a:rPr lang="ja-JP" altLang="en-US" sz="1600" b="1">
                <a:solidFill>
                  <a:srgbClr val="4795E4"/>
                </a:solidFill>
                <a:effectLst/>
                <a:latin typeface="Meiryo UI" panose="020B0604030504040204" pitchFamily="34" charset="-128"/>
                <a:ea typeface="Meiryo UI" panose="020B0604030504040204" pitchFamily="34" charset="-128"/>
              </a:rPr>
              <a:t>で対策したい</a:t>
            </a:r>
            <a:r>
              <a:rPr lang="en" altLang="ja-JP" sz="1600" b="1" dirty="0">
                <a:solidFill>
                  <a:srgbClr val="4795E4"/>
                </a:solidFill>
                <a:effectLst/>
                <a:latin typeface="Meiryo UI" panose="020B0604030504040204" pitchFamily="34" charset="-128"/>
                <a:ea typeface="Meiryo UI" panose="020B0604030504040204" pitchFamily="34" charset="-128"/>
              </a:rPr>
              <a:t>KW</a:t>
            </a:r>
            <a:r>
              <a:rPr lang="ja-JP" altLang="en-US" sz="1600" b="1">
                <a:solidFill>
                  <a:srgbClr val="4795E4"/>
                </a:solidFill>
                <a:effectLst/>
                <a:latin typeface="Meiryo UI" panose="020B0604030504040204" pitchFamily="34" charset="-128"/>
                <a:ea typeface="Meiryo UI" panose="020B0604030504040204" pitchFamily="34" charset="-128"/>
              </a:rPr>
              <a:t>の関連語やサジェストワードを入れる </a:t>
            </a:r>
          </a:p>
        </p:txBody>
      </p:sp>
      <p:cxnSp>
        <p:nvCxnSpPr>
          <p:cNvPr id="23" name="カギ線コネクタ 22">
            <a:extLst>
              <a:ext uri="{FF2B5EF4-FFF2-40B4-BE49-F238E27FC236}">
                <a16:creationId xmlns:a16="http://schemas.microsoft.com/office/drawing/2014/main" id="{41ADF97A-9457-4EC1-17C4-9951D6D20ED9}"/>
              </a:ext>
            </a:extLst>
          </p:cNvPr>
          <p:cNvCxnSpPr>
            <a:cxnSpLocks/>
          </p:cNvCxnSpPr>
          <p:nvPr/>
        </p:nvCxnSpPr>
        <p:spPr>
          <a:xfrm rot="16200000" flipH="1">
            <a:off x="3109725" y="4727119"/>
            <a:ext cx="1696174" cy="697903"/>
          </a:xfrm>
          <a:prstGeom prst="bentConnector3">
            <a:avLst>
              <a:gd name="adj1" fmla="val 100829"/>
            </a:avLst>
          </a:prstGeom>
          <a:ln w="9525">
            <a:solidFill>
              <a:srgbClr val="2F5597"/>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638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2E142FB5-6218-6FC7-0AC9-0182E0FB3A4A}"/>
              </a:ext>
            </a:extLst>
          </p:cNvPr>
          <p:cNvSpPr/>
          <p:nvPr/>
        </p:nvSpPr>
        <p:spPr>
          <a:xfrm>
            <a:off x="8373928" y="3290479"/>
            <a:ext cx="3409200" cy="3409200"/>
          </a:xfrm>
          <a:prstGeom prst="rect">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en" altLang="ja-JP" sz="2400" b="1" spc="300" dirty="0">
              <a:solidFill>
                <a:schemeClr val="accent1"/>
              </a:solidFill>
              <a:latin typeface="Meiryo UI" panose="020B0604030504040204" pitchFamily="34" charset="-128"/>
              <a:ea typeface="Meiryo UI" panose="020B0604030504040204" pitchFamily="34" charset="-128"/>
            </a:endParaRPr>
          </a:p>
        </p:txBody>
      </p:sp>
      <p:sp>
        <p:nvSpPr>
          <p:cNvPr id="21" name="正方形/長方形 20">
            <a:extLst>
              <a:ext uri="{FF2B5EF4-FFF2-40B4-BE49-F238E27FC236}">
                <a16:creationId xmlns:a16="http://schemas.microsoft.com/office/drawing/2014/main" id="{C547C067-25CC-8CD8-8057-0C536E39AF2B}"/>
              </a:ext>
            </a:extLst>
          </p:cNvPr>
          <p:cNvSpPr/>
          <p:nvPr/>
        </p:nvSpPr>
        <p:spPr>
          <a:xfrm>
            <a:off x="4465183" y="3286079"/>
            <a:ext cx="3409200" cy="3409200"/>
          </a:xfrm>
          <a:prstGeom prst="rect">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en" altLang="ja-JP" sz="2400" b="1" spc="300" dirty="0">
              <a:solidFill>
                <a:schemeClr val="accent1"/>
              </a:solidFill>
              <a:latin typeface="Meiryo UI" panose="020B0604030504040204" pitchFamily="34" charset="-128"/>
              <a:ea typeface="Meiryo UI" panose="020B0604030504040204" pitchFamily="34" charset="-128"/>
            </a:endParaRPr>
          </a:p>
        </p:txBody>
      </p:sp>
      <p:sp>
        <p:nvSpPr>
          <p:cNvPr id="19" name="正方形/長方形 18">
            <a:extLst>
              <a:ext uri="{FF2B5EF4-FFF2-40B4-BE49-F238E27FC236}">
                <a16:creationId xmlns:a16="http://schemas.microsoft.com/office/drawing/2014/main" id="{DA235B6E-714C-344B-7A6F-9A2F1E70E3CE}"/>
              </a:ext>
            </a:extLst>
          </p:cNvPr>
          <p:cNvSpPr/>
          <p:nvPr/>
        </p:nvSpPr>
        <p:spPr>
          <a:xfrm>
            <a:off x="620625" y="3276832"/>
            <a:ext cx="3409200" cy="3409200"/>
          </a:xfrm>
          <a:prstGeom prst="rect">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en" altLang="ja-JP" sz="2400" b="1" spc="300" dirty="0">
              <a:solidFill>
                <a:schemeClr val="accent1"/>
              </a:solidFill>
              <a:latin typeface="Meiryo UI" panose="020B0604030504040204" pitchFamily="34" charset="-128"/>
              <a:ea typeface="Meiryo UI" panose="020B0604030504040204" pitchFamily="34" charset="-128"/>
            </a:endParaRPr>
          </a:p>
        </p:txBody>
      </p:sp>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Marketing Driven </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5447211" cy="584775"/>
          </a:xfrm>
          <a:prstGeom prst="rect">
            <a:avLst/>
          </a:prstGeom>
          <a:noFill/>
        </p:spPr>
        <p:txBody>
          <a:bodyPr wrap="square" rtlCol="0">
            <a:spAutoFit/>
          </a:bodyPr>
          <a:lstStyle/>
          <a:p>
            <a:r>
              <a:rPr kumimoji="1" lang="ja-JP" altLang="en-US" sz="3200" b="1">
                <a:solidFill>
                  <a:schemeClr val="bg1"/>
                </a:solidFill>
                <a:latin typeface="+mn-ea"/>
              </a:rPr>
              <a:t>リード文の書き方</a:t>
            </a:r>
          </a:p>
        </p:txBody>
      </p:sp>
      <p:sp>
        <p:nvSpPr>
          <p:cNvPr id="3" name="テキスト ボックス 2">
            <a:extLst>
              <a:ext uri="{FF2B5EF4-FFF2-40B4-BE49-F238E27FC236}">
                <a16:creationId xmlns:a16="http://schemas.microsoft.com/office/drawing/2014/main" id="{AEBFB129-968C-C07F-B887-AEDB034C7ADA}"/>
              </a:ext>
            </a:extLst>
          </p:cNvPr>
          <p:cNvSpPr txBox="1"/>
          <p:nvPr/>
        </p:nvSpPr>
        <p:spPr>
          <a:xfrm>
            <a:off x="559558" y="1477076"/>
            <a:ext cx="11327641" cy="1421543"/>
          </a:xfrm>
          <a:prstGeom prst="rect">
            <a:avLst/>
          </a:prstGeom>
          <a:noFill/>
        </p:spPr>
        <p:txBody>
          <a:bodyPr wrap="square">
            <a:spAutoFit/>
          </a:bodyPr>
          <a:lstStyle/>
          <a:p>
            <a:pPr>
              <a:lnSpc>
                <a:spcPct val="120000"/>
              </a:lnSpc>
            </a:pPr>
            <a:r>
              <a:rPr lang="ja-JP" altLang="en-US">
                <a:latin typeface="Meiryo UI" panose="020B0604030504040204" pitchFamily="34" charset="-128"/>
                <a:ea typeface="Meiryo UI" panose="020B0604030504040204" pitchFamily="34" charset="-128"/>
              </a:rPr>
              <a:t>リード文はタイトルの次に表示される導入文章のことで、ユーザーがその記事を読むかどうか決める箇所です。</a:t>
            </a:r>
            <a:endParaRPr lang="en-US" altLang="ja-JP" dirty="0">
              <a:latin typeface="Meiryo UI" panose="020B0604030504040204" pitchFamily="34" charset="-128"/>
              <a:ea typeface="Meiryo UI" panose="020B0604030504040204" pitchFamily="34" charset="-128"/>
            </a:endParaRPr>
          </a:p>
          <a:p>
            <a:pPr>
              <a:lnSpc>
                <a:spcPct val="120000"/>
              </a:lnSpc>
            </a:pPr>
            <a:r>
              <a:rPr lang="ja-JP" altLang="en-US" sz="2800">
                <a:latin typeface="Meiryo UI" panose="020B0604030504040204" pitchFamily="34" charset="-128"/>
                <a:ea typeface="Meiryo UI" panose="020B0604030504040204" pitchFamily="34" charset="-128"/>
              </a:rPr>
              <a:t>「記事の大まかな内容を説明し、記事を読むことでどんな情報が得られるのか伝えるパート</a:t>
            </a:r>
            <a:r>
              <a:rPr lang="ja-JP" altLang="en" sz="2800">
                <a:latin typeface="Meiryo UI" panose="020B0604030504040204" pitchFamily="34" charset="-128"/>
                <a:ea typeface="Meiryo UI" panose="020B0604030504040204" pitchFamily="34" charset="-128"/>
              </a:rPr>
              <a:t>」</a:t>
            </a:r>
            <a:r>
              <a:rPr lang="ja-JP" altLang="en-US">
                <a:latin typeface="Meiryo UI" panose="020B0604030504040204" pitchFamily="34" charset="-128"/>
                <a:ea typeface="Meiryo UI" panose="020B0604030504040204" pitchFamily="34" charset="-128"/>
              </a:rPr>
              <a:t>のため、記事の最も重要な箇所と言っても過言ではありません。 </a:t>
            </a:r>
          </a:p>
        </p:txBody>
      </p:sp>
      <p:sp>
        <p:nvSpPr>
          <p:cNvPr id="8" name="正方形/長方形 7">
            <a:extLst>
              <a:ext uri="{FF2B5EF4-FFF2-40B4-BE49-F238E27FC236}">
                <a16:creationId xmlns:a16="http://schemas.microsoft.com/office/drawing/2014/main" id="{99A370F2-E842-8810-1DC0-BD8045F3575B}"/>
              </a:ext>
            </a:extLst>
          </p:cNvPr>
          <p:cNvSpPr/>
          <p:nvPr/>
        </p:nvSpPr>
        <p:spPr>
          <a:xfrm>
            <a:off x="556438" y="3219029"/>
            <a:ext cx="3409200" cy="3409200"/>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en" altLang="ja-JP" sz="2400" b="1" spc="300" dirty="0">
              <a:solidFill>
                <a:schemeClr val="accent1"/>
              </a:solidFill>
              <a:latin typeface="Meiryo UI" panose="020B0604030504040204" pitchFamily="34" charset="-128"/>
              <a:ea typeface="Meiryo UI" panose="020B0604030504040204" pitchFamily="34" charset="-128"/>
            </a:endParaRPr>
          </a:p>
          <a:p>
            <a:pPr algn="ctr"/>
            <a:r>
              <a:rPr kumimoji="1" lang="en" altLang="ja-JP" sz="2400" b="1" spc="300" dirty="0">
                <a:solidFill>
                  <a:schemeClr val="accent1"/>
                </a:solidFill>
                <a:latin typeface="Meiryo UI" panose="020B0604030504040204" pitchFamily="34" charset="-128"/>
                <a:ea typeface="Meiryo UI" panose="020B0604030504040204" pitchFamily="34" charset="-128"/>
              </a:rPr>
              <a:t>KW</a:t>
            </a:r>
            <a:r>
              <a:rPr kumimoji="1" lang="ja-JP" altLang="en-US" sz="2400" b="1" spc="300">
                <a:solidFill>
                  <a:schemeClr val="accent1"/>
                </a:solidFill>
                <a:latin typeface="Meiryo UI" panose="020B0604030504040204" pitchFamily="34" charset="-128"/>
                <a:ea typeface="Meiryo UI" panose="020B0604030504040204" pitchFamily="34" charset="-128"/>
              </a:rPr>
              <a:t>と一緒に</a:t>
            </a:r>
            <a:endParaRPr kumimoji="1" lang="en-US" altLang="ja-JP" sz="2400" b="1" spc="300" dirty="0">
              <a:solidFill>
                <a:schemeClr val="accent1"/>
              </a:solidFill>
              <a:latin typeface="Meiryo UI" panose="020B0604030504040204" pitchFamily="34" charset="-128"/>
              <a:ea typeface="Meiryo UI" panose="020B0604030504040204" pitchFamily="34" charset="-128"/>
            </a:endParaRPr>
          </a:p>
          <a:p>
            <a:pPr algn="ctr"/>
            <a:r>
              <a:rPr kumimoji="1" lang="ja-JP" altLang="en-US" sz="2400" b="1" spc="300">
                <a:solidFill>
                  <a:schemeClr val="accent1"/>
                </a:solidFill>
                <a:latin typeface="Meiryo UI" panose="020B0604030504040204" pitchFamily="34" charset="-128"/>
                <a:ea typeface="Meiryo UI" panose="020B0604030504040204" pitchFamily="34" charset="-128"/>
              </a:rPr>
              <a:t>検索される語句を</a:t>
            </a:r>
            <a:endParaRPr kumimoji="1" lang="en-US" altLang="ja-JP" sz="2400" b="1" spc="300" dirty="0">
              <a:solidFill>
                <a:schemeClr val="accent1"/>
              </a:solidFill>
              <a:latin typeface="Meiryo UI" panose="020B0604030504040204" pitchFamily="34" charset="-128"/>
              <a:ea typeface="Meiryo UI" panose="020B0604030504040204" pitchFamily="34" charset="-128"/>
            </a:endParaRPr>
          </a:p>
          <a:p>
            <a:pPr algn="ctr"/>
            <a:r>
              <a:rPr kumimoji="1" lang="ja-JP" altLang="en-US" sz="2400" b="1" spc="300">
                <a:solidFill>
                  <a:schemeClr val="accent1"/>
                </a:solidFill>
                <a:latin typeface="Meiryo UI" panose="020B0604030504040204" pitchFamily="34" charset="-128"/>
                <a:ea typeface="Meiryo UI" panose="020B0604030504040204" pitchFamily="34" charset="-128"/>
              </a:rPr>
              <a:t>盛り込む</a:t>
            </a:r>
          </a:p>
        </p:txBody>
      </p:sp>
      <p:cxnSp>
        <p:nvCxnSpPr>
          <p:cNvPr id="10" name="直線コネクタ 9">
            <a:extLst>
              <a:ext uri="{FF2B5EF4-FFF2-40B4-BE49-F238E27FC236}">
                <a16:creationId xmlns:a16="http://schemas.microsoft.com/office/drawing/2014/main" id="{937D14ED-D0F2-B9EF-792E-1BEAA0CF4D1D}"/>
              </a:ext>
            </a:extLst>
          </p:cNvPr>
          <p:cNvCxnSpPr/>
          <p:nvPr/>
        </p:nvCxnSpPr>
        <p:spPr>
          <a:xfrm>
            <a:off x="1055983" y="5049672"/>
            <a:ext cx="2483893" cy="0"/>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2CA038AC-33D7-B3ED-B994-3C86505F5A69}"/>
              </a:ext>
            </a:extLst>
          </p:cNvPr>
          <p:cNvSpPr txBox="1"/>
          <p:nvPr/>
        </p:nvSpPr>
        <p:spPr>
          <a:xfrm>
            <a:off x="1055983" y="5192619"/>
            <a:ext cx="2483893" cy="738664"/>
          </a:xfrm>
          <a:prstGeom prst="rect">
            <a:avLst/>
          </a:prstGeom>
          <a:noFill/>
        </p:spPr>
        <p:txBody>
          <a:bodyPr wrap="square">
            <a:spAutoFit/>
          </a:bodyPr>
          <a:lstStyle/>
          <a:p>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検索上位を目指す</a:t>
            </a:r>
            <a:r>
              <a:rPr lang="en" altLang="ja-JP" sz="1400" dirty="0">
                <a:solidFill>
                  <a:schemeClr val="tx1">
                    <a:lumMod val="65000"/>
                    <a:lumOff val="35000"/>
                  </a:schemeClr>
                </a:solidFill>
                <a:latin typeface="Meiryo UI" panose="020B0604030504040204" pitchFamily="34" charset="-128"/>
                <a:ea typeface="Meiryo UI" panose="020B0604030504040204" pitchFamily="34" charset="-128"/>
              </a:rPr>
              <a:t>KW</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と</a:t>
            </a:r>
            <a:r>
              <a:rPr lang="ja-JP" altLang="en-US" sz="1400">
                <a:solidFill>
                  <a:srgbClr val="C00000"/>
                </a:solidFill>
                <a:latin typeface="Meiryo UI" panose="020B0604030504040204" pitchFamily="34" charset="-128"/>
                <a:ea typeface="Meiryo UI" panose="020B0604030504040204" pitchFamily="34" charset="-128"/>
              </a:rPr>
              <a:t>一緒に検索される語句</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をうまく盛り込んで書くことが大切です。</a:t>
            </a:r>
          </a:p>
        </p:txBody>
      </p:sp>
      <p:sp>
        <p:nvSpPr>
          <p:cNvPr id="13" name="正方形/長方形 12">
            <a:extLst>
              <a:ext uri="{FF2B5EF4-FFF2-40B4-BE49-F238E27FC236}">
                <a16:creationId xmlns:a16="http://schemas.microsoft.com/office/drawing/2014/main" id="{9AC20B48-53CE-CFDC-C014-F41136D45DE5}"/>
              </a:ext>
            </a:extLst>
          </p:cNvPr>
          <p:cNvSpPr/>
          <p:nvPr/>
        </p:nvSpPr>
        <p:spPr>
          <a:xfrm>
            <a:off x="4391400" y="3219029"/>
            <a:ext cx="3409200" cy="3409200"/>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en-US" altLang="ja-JP" sz="2400" b="1" spc="300" dirty="0">
              <a:solidFill>
                <a:schemeClr val="accent1"/>
              </a:solidFill>
              <a:latin typeface="Meiryo UI" panose="020B0604030504040204" pitchFamily="34" charset="-128"/>
              <a:ea typeface="Meiryo UI" panose="020B0604030504040204" pitchFamily="34" charset="-128"/>
            </a:endParaRPr>
          </a:p>
          <a:p>
            <a:pPr algn="ctr"/>
            <a:r>
              <a:rPr kumimoji="1" lang="ja-JP" altLang="en-US" sz="2400" b="1" spc="300">
                <a:solidFill>
                  <a:schemeClr val="accent1"/>
                </a:solidFill>
                <a:latin typeface="Meiryo UI" panose="020B0604030504040204" pitchFamily="34" charset="-128"/>
                <a:ea typeface="Meiryo UI" panose="020B0604030504040204" pitchFamily="34" charset="-128"/>
              </a:rPr>
              <a:t>類義語や</a:t>
            </a:r>
            <a:endParaRPr kumimoji="1" lang="en-US" altLang="ja-JP" sz="2400" b="1" spc="300" dirty="0">
              <a:solidFill>
                <a:schemeClr val="accent1"/>
              </a:solidFill>
              <a:latin typeface="Meiryo UI" panose="020B0604030504040204" pitchFamily="34" charset="-128"/>
              <a:ea typeface="Meiryo UI" panose="020B0604030504040204" pitchFamily="34" charset="-128"/>
            </a:endParaRPr>
          </a:p>
          <a:p>
            <a:pPr algn="ctr"/>
            <a:r>
              <a:rPr kumimoji="1" lang="ja-JP" altLang="en-US" sz="2400" b="1" spc="300">
                <a:solidFill>
                  <a:schemeClr val="accent1"/>
                </a:solidFill>
                <a:latin typeface="Meiryo UI" panose="020B0604030504040204" pitchFamily="34" charset="-128"/>
                <a:ea typeface="Meiryo UI" panose="020B0604030504040204" pitchFamily="34" charset="-128"/>
              </a:rPr>
              <a:t>別の呼称を</a:t>
            </a:r>
            <a:endParaRPr kumimoji="1" lang="en-US" altLang="ja-JP" sz="2400" b="1" spc="300" dirty="0">
              <a:solidFill>
                <a:schemeClr val="accent1"/>
              </a:solidFill>
              <a:latin typeface="Meiryo UI" panose="020B0604030504040204" pitchFamily="34" charset="-128"/>
              <a:ea typeface="Meiryo UI" panose="020B0604030504040204" pitchFamily="34" charset="-128"/>
            </a:endParaRPr>
          </a:p>
          <a:p>
            <a:pPr algn="ctr"/>
            <a:r>
              <a:rPr kumimoji="1" lang="ja-JP" altLang="en-US" sz="2400" b="1" spc="300">
                <a:solidFill>
                  <a:schemeClr val="accent1"/>
                </a:solidFill>
                <a:latin typeface="Meiryo UI" panose="020B0604030504040204" pitchFamily="34" charset="-128"/>
                <a:ea typeface="Meiryo UI" panose="020B0604030504040204" pitchFamily="34" charset="-128"/>
              </a:rPr>
              <a:t>挿入する </a:t>
            </a:r>
          </a:p>
          <a:p>
            <a:pPr algn="ctr"/>
            <a:endParaRPr kumimoji="1" lang="ja-JP" altLang="en-US" sz="2400" b="1" spc="300">
              <a:solidFill>
                <a:schemeClr val="accent1"/>
              </a:solidFill>
              <a:latin typeface="Meiryo UI" panose="020B0604030504040204" pitchFamily="34" charset="-128"/>
              <a:ea typeface="Meiryo UI" panose="020B0604030504040204" pitchFamily="34" charset="-128"/>
            </a:endParaRPr>
          </a:p>
        </p:txBody>
      </p:sp>
      <p:cxnSp>
        <p:nvCxnSpPr>
          <p:cNvPr id="14" name="直線コネクタ 13">
            <a:extLst>
              <a:ext uri="{FF2B5EF4-FFF2-40B4-BE49-F238E27FC236}">
                <a16:creationId xmlns:a16="http://schemas.microsoft.com/office/drawing/2014/main" id="{EDFC36FB-83EB-87CC-18A5-AC0F8DBBF784}"/>
              </a:ext>
            </a:extLst>
          </p:cNvPr>
          <p:cNvCxnSpPr/>
          <p:nvPr/>
        </p:nvCxnSpPr>
        <p:spPr>
          <a:xfrm>
            <a:off x="4890945" y="4990679"/>
            <a:ext cx="2483893" cy="0"/>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2FEAEF81-88BE-F366-3190-727BDCD6342C}"/>
              </a:ext>
            </a:extLst>
          </p:cNvPr>
          <p:cNvSpPr txBox="1"/>
          <p:nvPr/>
        </p:nvSpPr>
        <p:spPr>
          <a:xfrm>
            <a:off x="4890945" y="5192619"/>
            <a:ext cx="2483893" cy="1169551"/>
          </a:xfrm>
          <a:prstGeom prst="rect">
            <a:avLst/>
          </a:prstGeom>
          <a:noFill/>
        </p:spPr>
        <p:txBody>
          <a:bodyPr wrap="square">
            <a:spAutoFit/>
          </a:bodyPr>
          <a:lstStyle/>
          <a:p>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対策したい</a:t>
            </a:r>
            <a:r>
              <a:rPr lang="en" altLang="ja-JP" sz="1400" dirty="0">
                <a:solidFill>
                  <a:srgbClr val="C00000"/>
                </a:solidFill>
                <a:latin typeface="Meiryo UI" panose="020B0604030504040204" pitchFamily="34" charset="-128"/>
                <a:ea typeface="Meiryo UI" panose="020B0604030504040204" pitchFamily="34" charset="-128"/>
              </a:rPr>
              <a:t>KW</a:t>
            </a:r>
            <a:r>
              <a:rPr lang="ja-JP" altLang="en-US" sz="1400">
                <a:solidFill>
                  <a:srgbClr val="C00000"/>
                </a:solidFill>
                <a:latin typeface="Meiryo UI" panose="020B0604030504040204" pitchFamily="34" charset="-128"/>
                <a:ea typeface="Meiryo UI" panose="020B0604030504040204" pitchFamily="34" charset="-128"/>
              </a:rPr>
              <a:t>の類義語や別の呼称</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があれば一緒に挿入すると良いでしょう。ユーザーは正確なキーワードで検索してくるとは限りません。</a:t>
            </a:r>
          </a:p>
        </p:txBody>
      </p:sp>
      <p:sp>
        <p:nvSpPr>
          <p:cNvPr id="16" name="正方形/長方形 15">
            <a:extLst>
              <a:ext uri="{FF2B5EF4-FFF2-40B4-BE49-F238E27FC236}">
                <a16:creationId xmlns:a16="http://schemas.microsoft.com/office/drawing/2014/main" id="{3FFC872E-49BC-0757-BF7F-E6F2877A2CD9}"/>
              </a:ext>
            </a:extLst>
          </p:cNvPr>
          <p:cNvSpPr/>
          <p:nvPr/>
        </p:nvSpPr>
        <p:spPr>
          <a:xfrm>
            <a:off x="8300145" y="3219029"/>
            <a:ext cx="3409200" cy="3409200"/>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en-US" altLang="ja-JP" sz="2400" b="1" spc="300" dirty="0">
              <a:solidFill>
                <a:schemeClr val="accent1"/>
              </a:solidFill>
              <a:latin typeface="Meiryo UI" panose="020B0604030504040204" pitchFamily="34" charset="-128"/>
              <a:ea typeface="Meiryo UI" panose="020B0604030504040204" pitchFamily="34" charset="-128"/>
            </a:endParaRPr>
          </a:p>
          <a:p>
            <a:pPr algn="ctr"/>
            <a:r>
              <a:rPr kumimoji="1" lang="ja-JP" altLang="en-US" sz="2400" b="1" spc="300">
                <a:solidFill>
                  <a:schemeClr val="accent1"/>
                </a:solidFill>
                <a:latin typeface="Meiryo UI" panose="020B0604030504040204" pitchFamily="34" charset="-128"/>
                <a:ea typeface="Meiryo UI" panose="020B0604030504040204" pitchFamily="34" charset="-128"/>
              </a:rPr>
              <a:t>興味を惹く</a:t>
            </a:r>
            <a:endParaRPr kumimoji="1" lang="en-US" altLang="ja-JP" sz="2400" b="1" spc="300" dirty="0">
              <a:solidFill>
                <a:schemeClr val="accent1"/>
              </a:solidFill>
              <a:latin typeface="Meiryo UI" panose="020B0604030504040204" pitchFamily="34" charset="-128"/>
              <a:ea typeface="Meiryo UI" panose="020B0604030504040204" pitchFamily="34" charset="-128"/>
            </a:endParaRPr>
          </a:p>
          <a:p>
            <a:pPr algn="ctr"/>
            <a:r>
              <a:rPr kumimoji="1" lang="ja-JP" altLang="en-US" sz="2400" b="1" spc="300">
                <a:solidFill>
                  <a:schemeClr val="accent1"/>
                </a:solidFill>
                <a:latin typeface="Meiryo UI" panose="020B0604030504040204" pitchFamily="34" charset="-128"/>
                <a:ea typeface="Meiryo UI" panose="020B0604030504040204" pitchFamily="34" charset="-128"/>
              </a:rPr>
              <a:t>流れを</a:t>
            </a:r>
            <a:endParaRPr kumimoji="1" lang="en-US" altLang="ja-JP" sz="2400" b="1" spc="300" dirty="0">
              <a:solidFill>
                <a:schemeClr val="accent1"/>
              </a:solidFill>
              <a:latin typeface="Meiryo UI" panose="020B0604030504040204" pitchFamily="34" charset="-128"/>
              <a:ea typeface="Meiryo UI" panose="020B0604030504040204" pitchFamily="34" charset="-128"/>
            </a:endParaRPr>
          </a:p>
          <a:p>
            <a:pPr algn="ctr"/>
            <a:r>
              <a:rPr kumimoji="1" lang="ja-JP" altLang="en-US" sz="2400" b="1" spc="300">
                <a:solidFill>
                  <a:schemeClr val="accent1"/>
                </a:solidFill>
                <a:latin typeface="Meiryo UI" panose="020B0604030504040204" pitchFamily="34" charset="-128"/>
                <a:ea typeface="Meiryo UI" panose="020B0604030504040204" pitchFamily="34" charset="-128"/>
              </a:rPr>
              <a:t>意識する</a:t>
            </a:r>
          </a:p>
        </p:txBody>
      </p:sp>
      <p:cxnSp>
        <p:nvCxnSpPr>
          <p:cNvPr id="17" name="直線コネクタ 16">
            <a:extLst>
              <a:ext uri="{FF2B5EF4-FFF2-40B4-BE49-F238E27FC236}">
                <a16:creationId xmlns:a16="http://schemas.microsoft.com/office/drawing/2014/main" id="{CDF4D012-C5DC-29C2-61F0-63C6BDC948A7}"/>
              </a:ext>
            </a:extLst>
          </p:cNvPr>
          <p:cNvCxnSpPr/>
          <p:nvPr/>
        </p:nvCxnSpPr>
        <p:spPr>
          <a:xfrm>
            <a:off x="8799690" y="4990679"/>
            <a:ext cx="2483893" cy="0"/>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32F22BEB-C5CD-B403-BD9F-6DEDF6D56051}"/>
              </a:ext>
            </a:extLst>
          </p:cNvPr>
          <p:cNvSpPr txBox="1"/>
          <p:nvPr/>
        </p:nvSpPr>
        <p:spPr>
          <a:xfrm>
            <a:off x="8799690" y="5133626"/>
            <a:ext cx="2483893" cy="1169551"/>
          </a:xfrm>
          <a:prstGeom prst="rect">
            <a:avLst/>
          </a:prstGeom>
          <a:noFill/>
        </p:spPr>
        <p:txBody>
          <a:bodyPr wrap="square">
            <a:spAutoFit/>
          </a:bodyPr>
          <a:lstStyle/>
          <a:p>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リード文の基本的な流れである「</a:t>
            </a:r>
            <a:r>
              <a:rPr lang="ja-JP" altLang="en-US" sz="1400">
                <a:solidFill>
                  <a:srgbClr val="C00000"/>
                </a:solidFill>
                <a:latin typeface="Meiryo UI" panose="020B0604030504040204" pitchFamily="34" charset="-128"/>
                <a:ea typeface="Meiryo UI" panose="020B0604030504040204" pitchFamily="34" charset="-128"/>
              </a:rPr>
              <a:t>問題提起→共感→（信頼性の提示）→結論</a:t>
            </a:r>
            <a:r>
              <a:rPr lang="ja-JP" altLang="en" sz="1400">
                <a:solidFill>
                  <a:schemeClr val="tx1">
                    <a:lumMod val="65000"/>
                    <a:lumOff val="35000"/>
                  </a:schemeClr>
                </a:solidFill>
                <a:latin typeface="Meiryo UI" panose="020B0604030504040204" pitchFamily="34" charset="-128"/>
                <a:ea typeface="Meiryo UI" panose="020B0604030504040204" pitchFamily="34" charset="-128"/>
              </a:rPr>
              <a:t>」</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を頭に入れておくと良いでしょう。</a:t>
            </a:r>
          </a:p>
          <a:p>
            <a:endParaRPr lang="ja-JP" altLang="en-US" sz="1400">
              <a:solidFill>
                <a:schemeClr val="tx1">
                  <a:lumMod val="65000"/>
                  <a:lumOff val="35000"/>
                </a:schemeClr>
              </a:solidFill>
              <a:latin typeface="Meiryo UI" panose="020B0604030504040204" pitchFamily="34" charset="-128"/>
              <a:ea typeface="Meiryo UI" panose="020B0604030504040204" pitchFamily="34" charset="-128"/>
            </a:endParaRPr>
          </a:p>
        </p:txBody>
      </p:sp>
      <p:pic>
        <p:nvPicPr>
          <p:cNvPr id="23" name="図 22">
            <a:extLst>
              <a:ext uri="{FF2B5EF4-FFF2-40B4-BE49-F238E27FC236}">
                <a16:creationId xmlns:a16="http://schemas.microsoft.com/office/drawing/2014/main" id="{5EA6055A-5D83-7F84-DB05-C5E6DCE0DF87}"/>
              </a:ext>
            </a:extLst>
          </p:cNvPr>
          <p:cNvPicPr>
            <a:picLocks noChangeAspect="1"/>
          </p:cNvPicPr>
          <p:nvPr/>
        </p:nvPicPr>
        <p:blipFill>
          <a:blip r:embed="rId2"/>
          <a:stretch>
            <a:fillRect/>
          </a:stretch>
        </p:blipFill>
        <p:spPr>
          <a:xfrm>
            <a:off x="259049" y="2902838"/>
            <a:ext cx="881355" cy="984090"/>
          </a:xfrm>
          <a:prstGeom prst="rect">
            <a:avLst/>
          </a:prstGeom>
        </p:spPr>
      </p:pic>
      <p:pic>
        <p:nvPicPr>
          <p:cNvPr id="24" name="図 23">
            <a:extLst>
              <a:ext uri="{FF2B5EF4-FFF2-40B4-BE49-F238E27FC236}">
                <a16:creationId xmlns:a16="http://schemas.microsoft.com/office/drawing/2014/main" id="{B423C369-2537-9899-8D90-DA6039B37403}"/>
              </a:ext>
            </a:extLst>
          </p:cNvPr>
          <p:cNvPicPr>
            <a:picLocks noChangeAspect="1"/>
          </p:cNvPicPr>
          <p:nvPr/>
        </p:nvPicPr>
        <p:blipFill>
          <a:blip r:embed="rId3"/>
          <a:stretch>
            <a:fillRect/>
          </a:stretch>
        </p:blipFill>
        <p:spPr>
          <a:xfrm>
            <a:off x="4073777" y="2975742"/>
            <a:ext cx="911186" cy="911186"/>
          </a:xfrm>
          <a:prstGeom prst="rect">
            <a:avLst/>
          </a:prstGeom>
        </p:spPr>
      </p:pic>
      <p:pic>
        <p:nvPicPr>
          <p:cNvPr id="25" name="図 24">
            <a:extLst>
              <a:ext uri="{FF2B5EF4-FFF2-40B4-BE49-F238E27FC236}">
                <a16:creationId xmlns:a16="http://schemas.microsoft.com/office/drawing/2014/main" id="{3AB8D8C7-0E61-2FF9-D430-1D8193371FC9}"/>
              </a:ext>
            </a:extLst>
          </p:cNvPr>
          <p:cNvPicPr>
            <a:picLocks noChangeAspect="1"/>
          </p:cNvPicPr>
          <p:nvPr/>
        </p:nvPicPr>
        <p:blipFill>
          <a:blip r:embed="rId4"/>
          <a:stretch>
            <a:fillRect/>
          </a:stretch>
        </p:blipFill>
        <p:spPr>
          <a:xfrm>
            <a:off x="7918335" y="2936503"/>
            <a:ext cx="911185" cy="1022879"/>
          </a:xfrm>
          <a:prstGeom prst="rect">
            <a:avLst/>
          </a:prstGeom>
        </p:spPr>
      </p:pic>
    </p:spTree>
    <p:extLst>
      <p:ext uri="{BB962C8B-B14F-4D97-AF65-F5344CB8AC3E}">
        <p14:creationId xmlns:p14="http://schemas.microsoft.com/office/powerpoint/2010/main" val="227426719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1835</Words>
  <Application>Microsoft Office PowerPoint</Application>
  <PresentationFormat>ワイド画面</PresentationFormat>
  <Paragraphs>167</Paragraphs>
  <Slides>18</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18</vt:i4>
      </vt:variant>
    </vt:vector>
  </HeadingPairs>
  <TitlesOfParts>
    <vt:vector size="27" baseType="lpstr">
      <vt:lpstr>Avenir Next Demi Bold</vt:lpstr>
      <vt:lpstr>Meiryo UI</vt:lpstr>
      <vt:lpstr>Noto Sans JP Bold</vt:lpstr>
      <vt:lpstr>Noto Sans JP Regular</vt:lpstr>
      <vt:lpstr>Quicksand</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y_saito</dc:creator>
  <cp:lastModifiedBy>雄大 塙</cp:lastModifiedBy>
  <cp:revision>10</cp:revision>
  <dcterms:created xsi:type="dcterms:W3CDTF">2023-10-03T09:59:21Z</dcterms:created>
  <dcterms:modified xsi:type="dcterms:W3CDTF">2023-11-09T00:24:45Z</dcterms:modified>
</cp:coreProperties>
</file>