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7" r:id="rId2"/>
    <p:sldId id="273" r:id="rId3"/>
    <p:sldId id="300" r:id="rId4"/>
    <p:sldId id="274" r:id="rId5"/>
    <p:sldId id="275" r:id="rId6"/>
    <p:sldId id="295" r:id="rId7"/>
    <p:sldId id="294" r:id="rId8"/>
    <p:sldId id="303" r:id="rId9"/>
    <p:sldId id="277" r:id="rId10"/>
    <p:sldId id="279" r:id="rId11"/>
    <p:sldId id="296" r:id="rId12"/>
    <p:sldId id="278" r:id="rId13"/>
    <p:sldId id="298" r:id="rId14"/>
    <p:sldId id="297" r:id="rId15"/>
    <p:sldId id="301" r:id="rId16"/>
    <p:sldId id="281" r:id="rId17"/>
    <p:sldId id="282" r:id="rId18"/>
    <p:sldId id="283" r:id="rId19"/>
    <p:sldId id="284" r:id="rId20"/>
    <p:sldId id="285" r:id="rId21"/>
    <p:sldId id="286" r:id="rId22"/>
    <p:sldId id="287" r:id="rId23"/>
    <p:sldId id="288" r:id="rId24"/>
    <p:sldId id="289" r:id="rId25"/>
    <p:sldId id="290" r:id="rId26"/>
    <p:sldId id="291" r:id="rId27"/>
    <p:sldId id="304" r:id="rId28"/>
    <p:sldId id="305" r:id="rId2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5E4"/>
    <a:srgbClr val="C00000"/>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18"/>
    <p:restoredTop sz="95865"/>
  </p:normalViewPr>
  <p:slideViewPr>
    <p:cSldViewPr snapToGrid="0">
      <p:cViewPr varScale="1">
        <p:scale>
          <a:sx n="113" d="100"/>
          <a:sy n="113" d="100"/>
        </p:scale>
        <p:origin x="438" y="1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BED442-8FB7-89B7-2C65-700A12546D2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E861335-0FE0-5598-60A3-5D810CB9C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AFA9811-33BD-0E3D-0CA2-62D0E664FCE1}"/>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EACC0FA5-AED8-B5AE-9806-2DD0B6DEEF5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3420CD-2C81-CFDE-9A77-F611975B2ED6}"/>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294052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3B60E0-3538-62CF-83EE-E1F480160D5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759EC84-FD91-158F-2327-34BDD51B692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94CCDD-6DB5-8BEF-A10F-E612C1BA4171}"/>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4D29FB1D-BCCF-8D5F-98C9-EE899DE4E7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31DF01-4E2A-27A7-AC18-AD2C8EFFB066}"/>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3125677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BC90F1-16FD-95B4-0E10-A5FF3CB268C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F4F25CF-8270-ACC8-CBCC-5B154305C13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19F07A7-424C-FCE6-E6C7-E8556D237C9B}"/>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80DB6442-FA86-8576-3AC2-75FCE9A14B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55604B-6200-36A2-4E4A-D873805CCAA3}"/>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132325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ED5C70-4826-9119-0181-EF77304662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33E5BA-BDA2-2F25-EDAC-26B526642C6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75FC763-ED4D-BF12-F18A-BEE8522F778F}"/>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96FD0CC2-945C-CFEA-FE9B-9955F323F0B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0EA47D-2059-540B-DD5D-4AB4431F2D0C}"/>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5002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1724A2-CB40-6AB3-4C82-F6290B71816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6339A8-88E1-2F93-1953-21B68F9B04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700268-D296-C755-6849-A2FABD87DD71}"/>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3E1047A1-9796-1C09-F12C-55750316AC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2BA3BE1-9758-9D89-563B-3E5281CF4E2C}"/>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137910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A1AD-B210-E141-3BCD-46BE83258B3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CAC837-6FF4-D5DD-7022-3014E9ED0CB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E8112D3-8E39-8880-E9E1-B080AA465C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121002A-E883-FDF6-8831-8E00A14E4390}"/>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6" name="フッター プレースホルダー 5">
            <a:extLst>
              <a:ext uri="{FF2B5EF4-FFF2-40B4-BE49-F238E27FC236}">
                <a16:creationId xmlns:a16="http://schemas.microsoft.com/office/drawing/2014/main" id="{463AC1A6-5F15-C0D4-0FBE-EA2B6E37FBE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49818D-DC1C-B5C9-9D79-906D47C2CF71}"/>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4131341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A5B5FC-87CE-3D58-5940-EE0D4D47F99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A191708-7236-3814-49C9-5AE350AF59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3C82C43-5591-CAAE-D4EC-01982E239AE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01A8678-7E0F-7850-D3FD-154E0144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99196EF-4AA9-F4E1-74C1-886092DD662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AD703A-F0AF-6BB3-691C-796D5739BDE1}"/>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8" name="フッター プレースホルダー 7">
            <a:extLst>
              <a:ext uri="{FF2B5EF4-FFF2-40B4-BE49-F238E27FC236}">
                <a16:creationId xmlns:a16="http://schemas.microsoft.com/office/drawing/2014/main" id="{B0E73999-DB04-185F-302A-728C0898DEE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84F7BE9-F36C-8FD9-A103-4DA5E0AF2BB7}"/>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136026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F448C-E8CF-DEAC-6E35-0D20C226BC1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40BC4EA-9009-6ECC-702E-9C8BEAEBF73A}"/>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4" name="フッター プレースホルダー 3">
            <a:extLst>
              <a:ext uri="{FF2B5EF4-FFF2-40B4-BE49-F238E27FC236}">
                <a16:creationId xmlns:a16="http://schemas.microsoft.com/office/drawing/2014/main" id="{E75DD668-CE4C-7E58-B76B-65FF406C865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11FB92B-9FB0-CEDA-AD49-4AB281F5F175}"/>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1668592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35E5CF8-516F-EC2E-F22B-4D3E757742A5}"/>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3" name="フッター プレースホルダー 2">
            <a:extLst>
              <a:ext uri="{FF2B5EF4-FFF2-40B4-BE49-F238E27FC236}">
                <a16:creationId xmlns:a16="http://schemas.microsoft.com/office/drawing/2014/main" id="{5A0FDD27-6B5A-0AF4-61B9-43114068E34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548A6C5-9870-EA18-FDDB-3A3435CF7DE6}"/>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100843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55FEFD-FC92-F563-969A-EA562E9CADE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82EFDAF-DD50-9175-9698-F84103E386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62F96D4-2CC3-96B9-5D30-350B6E1BA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FCDFE5B-20CC-B541-75DF-9E4EF051D190}"/>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6" name="フッター プレースホルダー 5">
            <a:extLst>
              <a:ext uri="{FF2B5EF4-FFF2-40B4-BE49-F238E27FC236}">
                <a16:creationId xmlns:a16="http://schemas.microsoft.com/office/drawing/2014/main" id="{8B046316-DE5E-F505-1555-05C48E5011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9E3DC39-6BED-F9F4-FA74-D2855FB82F48}"/>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2053035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A4422-F552-FDCC-EF68-E119D5E19AB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0665C33-79AB-2035-62E8-D7D5298104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70C385E-8F71-663B-9FEC-C5AC6136A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218AD0-2CFF-FCF9-BD06-BD44BB344178}"/>
              </a:ext>
            </a:extLst>
          </p:cNvPr>
          <p:cNvSpPr>
            <a:spLocks noGrp="1"/>
          </p:cNvSpPr>
          <p:nvPr>
            <p:ph type="dt" sz="half" idx="10"/>
          </p:nvPr>
        </p:nvSpPr>
        <p:spPr/>
        <p:txBody>
          <a:bodyPr/>
          <a:lstStyle/>
          <a:p>
            <a:fld id="{58F7B1B1-202B-4740-8282-C51D2463D63E}" type="datetimeFigureOut">
              <a:rPr kumimoji="1" lang="ja-JP" altLang="en-US" smtClean="0"/>
              <a:t>2023/11/9</a:t>
            </a:fld>
            <a:endParaRPr kumimoji="1" lang="ja-JP" altLang="en-US"/>
          </a:p>
        </p:txBody>
      </p:sp>
      <p:sp>
        <p:nvSpPr>
          <p:cNvPr id="6" name="フッター プレースホルダー 5">
            <a:extLst>
              <a:ext uri="{FF2B5EF4-FFF2-40B4-BE49-F238E27FC236}">
                <a16:creationId xmlns:a16="http://schemas.microsoft.com/office/drawing/2014/main" id="{8F5236AF-F852-7F0C-D96B-2EEFE173D30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8B8953-4593-B7EF-D7FD-EC9B60C88426}"/>
              </a:ext>
            </a:extLst>
          </p:cNvPr>
          <p:cNvSpPr>
            <a:spLocks noGrp="1"/>
          </p:cNvSpPr>
          <p:nvPr>
            <p:ph type="sldNum" sz="quarter" idx="12"/>
          </p:nvPr>
        </p:nvSpPr>
        <p:spPr/>
        <p:txBody>
          <a:body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324309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413F73E-D934-6133-85D9-E6805CD43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B33248-C9F7-9834-2E87-9A1F3DF747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C32A5D6-348F-A6DE-3F47-0E3E64082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F7B1B1-202B-4740-8282-C51D2463D63E}" type="datetimeFigureOut">
              <a:rPr kumimoji="1" lang="ja-JP" altLang="en-US" smtClean="0"/>
              <a:t>2023/11/9</a:t>
            </a:fld>
            <a:endParaRPr kumimoji="1" lang="ja-JP" altLang="en-US"/>
          </a:p>
        </p:txBody>
      </p:sp>
      <p:sp>
        <p:nvSpPr>
          <p:cNvPr id="5" name="フッター プレースホルダー 4">
            <a:extLst>
              <a:ext uri="{FF2B5EF4-FFF2-40B4-BE49-F238E27FC236}">
                <a16:creationId xmlns:a16="http://schemas.microsoft.com/office/drawing/2014/main" id="{CC283C17-05C0-3C42-C42C-319333988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BAA0DA5-D5C9-E690-57CD-58770A661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F519B-7FC4-0E4B-8D46-1B4F4EB7E01E}" type="slidenum">
              <a:rPr kumimoji="1" lang="ja-JP" altLang="en-US" smtClean="0"/>
              <a:t>‹#›</a:t>
            </a:fld>
            <a:endParaRPr kumimoji="1" lang="ja-JP" altLang="en-US"/>
          </a:p>
        </p:txBody>
      </p:sp>
    </p:spTree>
    <p:extLst>
      <p:ext uri="{BB962C8B-B14F-4D97-AF65-F5344CB8AC3E}">
        <p14:creationId xmlns:p14="http://schemas.microsoft.com/office/powerpoint/2010/main" val="317427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2.jpe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63122D3E-731C-1260-56C0-FD34228BED1A}"/>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6" name="タイトル 1">
            <a:extLst>
              <a:ext uri="{FF2B5EF4-FFF2-40B4-BE49-F238E27FC236}">
                <a16:creationId xmlns:a16="http://schemas.microsoft.com/office/drawing/2014/main" id="{6C2749B6-B8A5-E619-B817-1B8A8A728836}"/>
              </a:ext>
            </a:extLst>
          </p:cNvPr>
          <p:cNvSpPr txBox="1">
            <a:spLocks/>
          </p:cNvSpPr>
          <p:nvPr/>
        </p:nvSpPr>
        <p:spPr>
          <a:xfrm>
            <a:off x="1000034" y="2822376"/>
            <a:ext cx="4689565" cy="3786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chemeClr val="bg1">
                    <a:lumMod val="95000"/>
                  </a:schemeClr>
                </a:solidFill>
                <a:latin typeface="Quicksand" pitchFamily="2" charset="0"/>
              </a:rPr>
              <a:t>Marketing Driven</a:t>
            </a:r>
            <a:r>
              <a:rPr lang="ja-JP" altLang="en-US" sz="1800" b="1" dirty="0">
                <a:solidFill>
                  <a:schemeClr val="bg1">
                    <a:lumMod val="95000"/>
                  </a:schemeClr>
                </a:solidFill>
                <a:latin typeface="Quicksand" pitchFamily="2" charset="0"/>
              </a:rPr>
              <a:t> 株式会社</a:t>
            </a:r>
            <a:r>
              <a:rPr lang="en-US" altLang="ja-JP" sz="1800" b="1" dirty="0">
                <a:solidFill>
                  <a:schemeClr val="bg1">
                    <a:lumMod val="95000"/>
                  </a:schemeClr>
                </a:solidFill>
                <a:latin typeface="Quicksand" pitchFamily="2" charset="0"/>
              </a:rPr>
              <a:t>SOHA</a:t>
            </a:r>
            <a:endParaRPr lang="ja-JP" altLang="en-US" sz="1800" b="1" dirty="0">
              <a:solidFill>
                <a:schemeClr val="bg1">
                  <a:lumMod val="95000"/>
                </a:schemeClr>
              </a:solidFill>
              <a:latin typeface="Quicksand" pitchFamily="2" charset="0"/>
            </a:endParaRPr>
          </a:p>
        </p:txBody>
      </p:sp>
      <p:sp>
        <p:nvSpPr>
          <p:cNvPr id="7" name="字幕 2">
            <a:extLst>
              <a:ext uri="{FF2B5EF4-FFF2-40B4-BE49-F238E27FC236}">
                <a16:creationId xmlns:a16="http://schemas.microsoft.com/office/drawing/2014/main" id="{CA1C56D5-1072-9ABB-7061-4598BEB98A57}"/>
              </a:ext>
            </a:extLst>
          </p:cNvPr>
          <p:cNvSpPr txBox="1">
            <a:spLocks/>
          </p:cNvSpPr>
          <p:nvPr/>
        </p:nvSpPr>
        <p:spPr>
          <a:xfrm flipH="1">
            <a:off x="883190" y="2458733"/>
            <a:ext cx="8349709" cy="214290"/>
          </a:xfrm>
          <a:prstGeom prst="rect">
            <a:avLst/>
          </a:prstGeom>
          <a:solidFill>
            <a:schemeClr val="accent1">
              <a:lumMod val="75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テキスト ボックス 4">
            <a:extLst>
              <a:ext uri="{FF2B5EF4-FFF2-40B4-BE49-F238E27FC236}">
                <a16:creationId xmlns:a16="http://schemas.microsoft.com/office/drawing/2014/main" id="{15A745EC-2BE2-2D5F-8AA1-B4A776E092D6}"/>
              </a:ext>
            </a:extLst>
          </p:cNvPr>
          <p:cNvSpPr txBox="1"/>
          <p:nvPr/>
        </p:nvSpPr>
        <p:spPr>
          <a:xfrm>
            <a:off x="883191" y="1903581"/>
            <a:ext cx="8349708" cy="769441"/>
          </a:xfrm>
          <a:prstGeom prst="rect">
            <a:avLst/>
          </a:prstGeom>
          <a:noFill/>
        </p:spPr>
        <p:txBody>
          <a:bodyPr wrap="square">
            <a:spAutoFit/>
          </a:bodyPr>
          <a:lstStyle/>
          <a:p>
            <a:r>
              <a:rPr lang="ja-JP" altLang="en-US" sz="4400" b="1">
                <a:solidFill>
                  <a:schemeClr val="bg1"/>
                </a:solidFill>
                <a:latin typeface="Meiryo UI" panose="020B0604030504040204" pitchFamily="34" charset="-128"/>
                <a:ea typeface="Meiryo UI" panose="020B0604030504040204" pitchFamily="34" charset="-128"/>
              </a:rPr>
              <a:t>徹底！</a:t>
            </a:r>
            <a:r>
              <a:rPr lang="en-US" altLang="ja-JP" sz="4400" b="1" dirty="0">
                <a:solidFill>
                  <a:schemeClr val="bg1"/>
                </a:solidFill>
                <a:latin typeface="Meiryo UI" panose="020B0604030504040204" pitchFamily="34" charset="-128"/>
                <a:ea typeface="Meiryo UI" panose="020B0604030504040204" pitchFamily="34" charset="-128"/>
              </a:rPr>
              <a:t>Instagram</a:t>
            </a:r>
            <a:r>
              <a:rPr lang="ja-JP" altLang="en-US" sz="4400" b="1">
                <a:solidFill>
                  <a:schemeClr val="bg1"/>
                </a:solidFill>
                <a:latin typeface="Meiryo UI" panose="020B0604030504040204" pitchFamily="34" charset="-128"/>
                <a:ea typeface="Meiryo UI" panose="020B0604030504040204" pitchFamily="34" charset="-128"/>
              </a:rPr>
              <a:t>活用マニュアル</a:t>
            </a:r>
          </a:p>
        </p:txBody>
      </p:sp>
      <p:pic>
        <p:nvPicPr>
          <p:cNvPr id="3" name="図 2">
            <a:extLst>
              <a:ext uri="{FF2B5EF4-FFF2-40B4-BE49-F238E27FC236}">
                <a16:creationId xmlns:a16="http://schemas.microsoft.com/office/drawing/2014/main" id="{BDD64899-89BB-C69C-8AF6-D2F76BED7122}"/>
              </a:ext>
            </a:extLst>
          </p:cNvPr>
          <p:cNvPicPr>
            <a:picLocks noChangeAspect="1"/>
          </p:cNvPicPr>
          <p:nvPr/>
        </p:nvPicPr>
        <p:blipFill rotWithShape="1">
          <a:blip r:embed="rId2"/>
          <a:srcRect b="37169"/>
          <a:stretch/>
        </p:blipFill>
        <p:spPr>
          <a:xfrm>
            <a:off x="8743167" y="3324499"/>
            <a:ext cx="2656898" cy="2988619"/>
          </a:xfrm>
          <a:prstGeom prst="rect">
            <a:avLst/>
          </a:prstGeom>
        </p:spPr>
      </p:pic>
    </p:spTree>
    <p:extLst>
      <p:ext uri="{BB962C8B-B14F-4D97-AF65-F5344CB8AC3E}">
        <p14:creationId xmlns:p14="http://schemas.microsoft.com/office/powerpoint/2010/main" val="1879164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の活用事例②</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pic>
        <p:nvPicPr>
          <p:cNvPr id="3" name="図 2" descr="テキスト&#10;&#10;自動的に生成された説明">
            <a:extLst>
              <a:ext uri="{FF2B5EF4-FFF2-40B4-BE49-F238E27FC236}">
                <a16:creationId xmlns:a16="http://schemas.microsoft.com/office/drawing/2014/main" id="{32971530-BFAB-9B51-A046-83D50A105E62}"/>
              </a:ext>
            </a:extLst>
          </p:cNvPr>
          <p:cNvPicPr>
            <a:picLocks noChangeAspect="1"/>
          </p:cNvPicPr>
          <p:nvPr/>
        </p:nvPicPr>
        <p:blipFill>
          <a:blip r:embed="rId2"/>
          <a:stretch>
            <a:fillRect/>
          </a:stretch>
        </p:blipFill>
        <p:spPr>
          <a:xfrm>
            <a:off x="371204" y="1312984"/>
            <a:ext cx="2615972" cy="2029994"/>
          </a:xfrm>
          <a:prstGeom prst="rect">
            <a:avLst/>
          </a:prstGeom>
        </p:spPr>
      </p:pic>
      <p:pic>
        <p:nvPicPr>
          <p:cNvPr id="9" name="図 8" descr="Web サイト&#10;&#10;中程度の精度で自動的に生成された説明">
            <a:extLst>
              <a:ext uri="{FF2B5EF4-FFF2-40B4-BE49-F238E27FC236}">
                <a16:creationId xmlns:a16="http://schemas.microsoft.com/office/drawing/2014/main" id="{FA138AD8-18D7-ED84-7497-2808E2AA3540}"/>
              </a:ext>
            </a:extLst>
          </p:cNvPr>
          <p:cNvPicPr>
            <a:picLocks noChangeAspect="1"/>
          </p:cNvPicPr>
          <p:nvPr/>
        </p:nvPicPr>
        <p:blipFill rotWithShape="1">
          <a:blip r:embed="rId3"/>
          <a:srcRect t="24146"/>
          <a:stretch/>
        </p:blipFill>
        <p:spPr>
          <a:xfrm>
            <a:off x="2987176" y="3075945"/>
            <a:ext cx="2464021" cy="3169909"/>
          </a:xfrm>
          <a:prstGeom prst="rect">
            <a:avLst/>
          </a:prstGeom>
        </p:spPr>
      </p:pic>
      <p:sp>
        <p:nvSpPr>
          <p:cNvPr id="10" name="角丸四角形 9">
            <a:extLst>
              <a:ext uri="{FF2B5EF4-FFF2-40B4-BE49-F238E27FC236}">
                <a16:creationId xmlns:a16="http://schemas.microsoft.com/office/drawing/2014/main" id="{6B369FDB-A6C3-A124-1AB1-34C6DAF43C76}"/>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7F97EF85-1C75-45DE-B458-52156E3D0A49}"/>
              </a:ext>
            </a:extLst>
          </p:cNvPr>
          <p:cNvSpPr txBox="1"/>
          <p:nvPr/>
        </p:nvSpPr>
        <p:spPr>
          <a:xfrm>
            <a:off x="5854696" y="2058938"/>
            <a:ext cx="6317347" cy="2308324"/>
          </a:xfrm>
          <a:prstGeom prst="rect">
            <a:avLst/>
          </a:prstGeom>
          <a:noFill/>
        </p:spPr>
        <p:txBody>
          <a:bodyPr wrap="square">
            <a:spAutoFit/>
          </a:bodyPr>
          <a:lstStyle/>
          <a:p>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季節ごとのイベントを掲載</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→定期的に話題に挙がり、継続的にフォローしたくなる</a:t>
            </a:r>
            <a:endParaRPr lang="en-US" altLang="ja-JP" b="1" dirty="0">
              <a:latin typeface="Meiryo UI" panose="020B0604030504040204" pitchFamily="34" charset="-128"/>
              <a:ea typeface="Meiryo UI" panose="020B0604030504040204" pitchFamily="34" charset="-128"/>
            </a:endParaRPr>
          </a:p>
          <a:p>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ゲストの来園した姿の投稿</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→親近感の醸成</a:t>
            </a:r>
            <a:endParaRPr lang="en-US" altLang="ja-JP" b="1" dirty="0">
              <a:latin typeface="Meiryo UI" panose="020B0604030504040204" pitchFamily="34" charset="-128"/>
              <a:ea typeface="Meiryo UI" panose="020B0604030504040204" pitchFamily="34" charset="-128"/>
            </a:endParaRPr>
          </a:p>
          <a:p>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タグの付け方をプロフィールにて提案</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→ユーザーの投稿が増え、トレンドに上がりやすくする工夫</a:t>
            </a:r>
          </a:p>
        </p:txBody>
      </p:sp>
      <p:pic>
        <p:nvPicPr>
          <p:cNvPr id="12" name="図 11" descr="Web サイト&#10;&#10;中程度の精度で自動的に生成された説明">
            <a:extLst>
              <a:ext uri="{FF2B5EF4-FFF2-40B4-BE49-F238E27FC236}">
                <a16:creationId xmlns:a16="http://schemas.microsoft.com/office/drawing/2014/main" id="{3B0E1C54-33F2-9946-1F84-681145EB03D7}"/>
              </a:ext>
            </a:extLst>
          </p:cNvPr>
          <p:cNvPicPr>
            <a:picLocks noChangeAspect="1"/>
          </p:cNvPicPr>
          <p:nvPr/>
        </p:nvPicPr>
        <p:blipFill rotWithShape="1">
          <a:blip r:embed="rId3"/>
          <a:srcRect b="63073"/>
          <a:stretch/>
        </p:blipFill>
        <p:spPr>
          <a:xfrm>
            <a:off x="454572" y="3429001"/>
            <a:ext cx="2395802" cy="1500438"/>
          </a:xfrm>
          <a:prstGeom prst="rect">
            <a:avLst/>
          </a:prstGeom>
        </p:spPr>
      </p:pic>
    </p:spTree>
    <p:extLst>
      <p:ext uri="{BB962C8B-B14F-4D97-AF65-F5344CB8AC3E}">
        <p14:creationId xmlns:p14="http://schemas.microsoft.com/office/powerpoint/2010/main" val="336409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THE MARKE</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の活用事例③</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4DBB679-ED97-D4DD-1F35-9365550CD7C3}"/>
              </a:ext>
            </a:extLst>
          </p:cNvPr>
          <p:cNvPicPr>
            <a:picLocks noChangeAspect="1"/>
          </p:cNvPicPr>
          <p:nvPr/>
        </p:nvPicPr>
        <p:blipFill rotWithShape="1">
          <a:blip r:embed="rId2"/>
          <a:srcRect b="37651"/>
          <a:stretch/>
        </p:blipFill>
        <p:spPr>
          <a:xfrm>
            <a:off x="314961" y="1312984"/>
            <a:ext cx="2615294" cy="2217616"/>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1F3F9DC9-2E27-F456-3BFA-788BF36BB764}"/>
              </a:ext>
            </a:extLst>
          </p:cNvPr>
          <p:cNvPicPr>
            <a:picLocks noChangeAspect="1"/>
          </p:cNvPicPr>
          <p:nvPr/>
        </p:nvPicPr>
        <p:blipFill rotWithShape="1">
          <a:blip r:embed="rId2"/>
          <a:srcRect t="70162"/>
          <a:stretch/>
        </p:blipFill>
        <p:spPr>
          <a:xfrm>
            <a:off x="418012" y="3530600"/>
            <a:ext cx="2512244" cy="1019425"/>
          </a:xfrm>
          <a:prstGeom prst="rect">
            <a:avLst/>
          </a:prstGeom>
        </p:spPr>
      </p:pic>
      <p:pic>
        <p:nvPicPr>
          <p:cNvPr id="11" name="図 10" descr="新聞の記事のスクリーンショット&#10;&#10;低い精度で自動的に生成された説明">
            <a:extLst>
              <a:ext uri="{FF2B5EF4-FFF2-40B4-BE49-F238E27FC236}">
                <a16:creationId xmlns:a16="http://schemas.microsoft.com/office/drawing/2014/main" id="{A9A089BB-9755-85E3-0DCA-5F155F3DA2F2}"/>
              </a:ext>
            </a:extLst>
          </p:cNvPr>
          <p:cNvPicPr>
            <a:picLocks noChangeAspect="1"/>
          </p:cNvPicPr>
          <p:nvPr/>
        </p:nvPicPr>
        <p:blipFill rotWithShape="1">
          <a:blip r:embed="rId3"/>
          <a:srcRect b="60825"/>
          <a:stretch/>
        </p:blipFill>
        <p:spPr>
          <a:xfrm>
            <a:off x="418011" y="4627343"/>
            <a:ext cx="2401389" cy="1582958"/>
          </a:xfrm>
          <a:prstGeom prst="rect">
            <a:avLst/>
          </a:prstGeom>
        </p:spPr>
      </p:pic>
      <p:pic>
        <p:nvPicPr>
          <p:cNvPr id="13" name="図 12" descr="グラフィカル ユーザー インターフェイス&#10;&#10;自動的に生成された説明">
            <a:extLst>
              <a:ext uri="{FF2B5EF4-FFF2-40B4-BE49-F238E27FC236}">
                <a16:creationId xmlns:a16="http://schemas.microsoft.com/office/drawing/2014/main" id="{1135F874-166E-6E6C-BE06-C7BEE2DA27A7}"/>
              </a:ext>
            </a:extLst>
          </p:cNvPr>
          <p:cNvPicPr>
            <a:picLocks noChangeAspect="1"/>
          </p:cNvPicPr>
          <p:nvPr/>
        </p:nvPicPr>
        <p:blipFill rotWithShape="1">
          <a:blip r:embed="rId4"/>
          <a:srcRect t="12407" b="11296"/>
          <a:stretch/>
        </p:blipFill>
        <p:spPr>
          <a:xfrm>
            <a:off x="3033306" y="2641947"/>
            <a:ext cx="2401390" cy="3970791"/>
          </a:xfrm>
          <a:prstGeom prst="rect">
            <a:avLst/>
          </a:prstGeom>
        </p:spPr>
      </p:pic>
      <p:sp>
        <p:nvSpPr>
          <p:cNvPr id="14" name="角丸四角形 13">
            <a:extLst>
              <a:ext uri="{FF2B5EF4-FFF2-40B4-BE49-F238E27FC236}">
                <a16:creationId xmlns:a16="http://schemas.microsoft.com/office/drawing/2014/main" id="{A64C1A83-2E93-122D-44B0-2668A9C97BBB}"/>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A92EBE45-E801-DEE4-3312-D05BCBAEAB2D}"/>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8" name="テキスト ボックス 7">
            <a:extLst>
              <a:ext uri="{FF2B5EF4-FFF2-40B4-BE49-F238E27FC236}">
                <a16:creationId xmlns:a16="http://schemas.microsoft.com/office/drawing/2014/main" id="{F7048854-4B26-37C3-2995-C22D507A7751}"/>
              </a:ext>
            </a:extLst>
          </p:cNvPr>
          <p:cNvSpPr txBox="1"/>
          <p:nvPr/>
        </p:nvSpPr>
        <p:spPr>
          <a:xfrm>
            <a:off x="808986" y="2700288"/>
            <a:ext cx="8349708" cy="769441"/>
          </a:xfrm>
          <a:prstGeom prst="rect">
            <a:avLst/>
          </a:prstGeom>
          <a:noFill/>
        </p:spPr>
        <p:txBody>
          <a:bodyPr wrap="square">
            <a:spAutoFit/>
          </a:bodyPr>
          <a:lstStyle/>
          <a:p>
            <a:r>
              <a:rPr lang="en-US" altLang="ja-JP" sz="4400" b="1" dirty="0">
                <a:solidFill>
                  <a:schemeClr val="bg1"/>
                </a:solidFill>
                <a:latin typeface="Meiryo UI" panose="020B0604030504040204" pitchFamily="34" charset="-128"/>
                <a:ea typeface="Meiryo UI" panose="020B0604030504040204" pitchFamily="34" charset="-128"/>
              </a:rPr>
              <a:t>Instagram</a:t>
            </a:r>
            <a:r>
              <a:rPr lang="ja-JP" altLang="en-US" sz="4400" b="1">
                <a:solidFill>
                  <a:schemeClr val="bg1"/>
                </a:solidFill>
                <a:latin typeface="Meiryo UI" panose="020B0604030504040204" pitchFamily="34" charset="-128"/>
                <a:ea typeface="Meiryo UI" panose="020B0604030504040204" pitchFamily="34" charset="-128"/>
              </a:rPr>
              <a:t>のアルゴリズムとは？</a:t>
            </a:r>
          </a:p>
        </p:txBody>
      </p:sp>
    </p:spTree>
    <p:extLst>
      <p:ext uri="{BB962C8B-B14F-4D97-AF65-F5344CB8AC3E}">
        <p14:creationId xmlns:p14="http://schemas.microsoft.com/office/powerpoint/2010/main" val="324645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10122989" cy="1077218"/>
          </a:xfrm>
          <a:prstGeom prst="rect">
            <a:avLst/>
          </a:prstGeom>
          <a:noFill/>
        </p:spPr>
        <p:txBody>
          <a:bodyPr wrap="square" rtlCol="0">
            <a:spAutoFit/>
          </a:bodyPr>
          <a:lstStyle/>
          <a:p>
            <a:r>
              <a:rPr kumimoji="1" lang="en" altLang="ja-JP" sz="3200" b="1" dirty="0">
                <a:solidFill>
                  <a:schemeClr val="bg1"/>
                </a:solidFill>
                <a:latin typeface="Meiryo UI" panose="020B0604030504040204" pitchFamily="34" charset="-128"/>
                <a:ea typeface="Meiryo UI" panose="020B0604030504040204" pitchFamily="34" charset="-128"/>
              </a:rPr>
              <a:t>Instagram</a:t>
            </a:r>
            <a:r>
              <a:rPr lang="ja-JP" altLang="en-US" sz="3200" b="1">
                <a:solidFill>
                  <a:schemeClr val="bg1"/>
                </a:solidFill>
                <a:latin typeface="Meiryo UI" panose="020B0604030504040204" pitchFamily="34" charset="-128"/>
                <a:ea typeface="Meiryo UI" panose="020B0604030504040204" pitchFamily="34" charset="-128"/>
              </a:rPr>
              <a:t>の</a:t>
            </a:r>
            <a:r>
              <a:rPr kumimoji="1" lang="ja-JP" altLang="en-US" sz="3200" b="1">
                <a:solidFill>
                  <a:schemeClr val="bg1"/>
                </a:solidFill>
                <a:latin typeface="Meiryo UI" panose="020B0604030504040204" pitchFamily="34" charset="-128"/>
                <a:ea typeface="Meiryo UI" panose="020B0604030504040204" pitchFamily="34" charset="-128"/>
              </a:rPr>
              <a:t>アルゴリズムとは？</a:t>
            </a:r>
          </a:p>
          <a:p>
            <a:endParaRPr kumimoji="1" lang="ja-JP" altLang="en-US" sz="3200" b="1">
              <a:solidFill>
                <a:schemeClr val="bg1"/>
              </a:solidFill>
              <a:latin typeface="Meiryo UI" panose="020B0604030504040204" pitchFamily="34" charset="-128"/>
              <a:ea typeface="Meiryo UI" panose="020B0604030504040204" pitchFamily="34" charset="-128"/>
            </a:endParaRPr>
          </a:p>
        </p:txBody>
      </p:sp>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3E17E0B3-F1E2-34C5-56FE-8C725E50801C}"/>
              </a:ext>
            </a:extLst>
          </p:cNvPr>
          <p:cNvPicPr>
            <a:picLocks noChangeAspect="1"/>
          </p:cNvPicPr>
          <p:nvPr/>
        </p:nvPicPr>
        <p:blipFill>
          <a:blip r:embed="rId2"/>
          <a:stretch>
            <a:fillRect/>
          </a:stretch>
        </p:blipFill>
        <p:spPr>
          <a:xfrm>
            <a:off x="2974884" y="2647206"/>
            <a:ext cx="6211750" cy="3544687"/>
          </a:xfrm>
          <a:prstGeom prst="rect">
            <a:avLst/>
          </a:prstGeom>
        </p:spPr>
      </p:pic>
      <p:sp>
        <p:nvSpPr>
          <p:cNvPr id="14" name="テキスト ボックス 13">
            <a:extLst>
              <a:ext uri="{FF2B5EF4-FFF2-40B4-BE49-F238E27FC236}">
                <a16:creationId xmlns:a16="http://schemas.microsoft.com/office/drawing/2014/main" id="{4B89C558-3A6F-7B3A-FCB3-30CD5B4EF789}"/>
              </a:ext>
            </a:extLst>
          </p:cNvPr>
          <p:cNvSpPr txBox="1"/>
          <p:nvPr/>
        </p:nvSpPr>
        <p:spPr>
          <a:xfrm>
            <a:off x="428342" y="1449541"/>
            <a:ext cx="11573691" cy="923330"/>
          </a:xfrm>
          <a:prstGeom prst="rect">
            <a:avLst/>
          </a:prstGeom>
          <a:noFill/>
        </p:spPr>
        <p:txBody>
          <a:bodyPr wrap="square">
            <a:spAutoFit/>
          </a:bodyPr>
          <a:lstStyle/>
          <a:p>
            <a:r>
              <a:rPr lang="en-US" altLang="ja-JP" b="0" i="0" dirty="0">
                <a:solidFill>
                  <a:srgbClr val="333333"/>
                </a:solidFill>
                <a:effectLst/>
                <a:latin typeface="Meiryo UI" panose="020B0604030504040204" pitchFamily="34" charset="-128"/>
                <a:ea typeface="Meiryo UI" panose="020B0604030504040204" pitchFamily="34" charset="-128"/>
              </a:rPr>
              <a:t>Instagram</a:t>
            </a:r>
            <a:r>
              <a:rPr lang="ja-JP" altLang="en-US" b="0" i="0" dirty="0">
                <a:solidFill>
                  <a:srgbClr val="333333"/>
                </a:solidFill>
                <a:effectLst/>
                <a:latin typeface="Meiryo UI" panose="020B0604030504040204" pitchFamily="34" charset="-128"/>
                <a:ea typeface="Meiryo UI" panose="020B0604030504040204" pitchFamily="34" charset="-128"/>
              </a:rPr>
              <a:t>の独自アルゴリズムに基づき、投稿の表示順が変化します。ユーザーの興味関心が高そうな、フォローしていないアカウントをおすすめします。近年、</a:t>
            </a:r>
            <a:r>
              <a:rPr lang="ja-JP" altLang="en-US" b="1" i="0" dirty="0">
                <a:solidFill>
                  <a:srgbClr val="FF0000"/>
                </a:solidFill>
                <a:effectLst/>
                <a:latin typeface="Meiryo UI" panose="020B0604030504040204" pitchFamily="34" charset="-128"/>
                <a:ea typeface="Meiryo UI" panose="020B0604030504040204" pitchFamily="34" charset="-128"/>
              </a:rPr>
              <a:t>フィード投稿の重要度が低くなり、ストーリーズや</a:t>
            </a:r>
            <a:r>
              <a:rPr lang="en-US" altLang="ja-JP" b="1" i="0" dirty="0">
                <a:solidFill>
                  <a:srgbClr val="FF0000"/>
                </a:solidFill>
                <a:effectLst/>
                <a:latin typeface="Meiryo UI" panose="020B0604030504040204" pitchFamily="34" charset="-128"/>
                <a:ea typeface="Meiryo UI" panose="020B0604030504040204" pitchFamily="34" charset="-128"/>
              </a:rPr>
              <a:t>DM</a:t>
            </a:r>
            <a:r>
              <a:rPr lang="ja-JP" altLang="en-US" b="1" i="0" dirty="0">
                <a:solidFill>
                  <a:srgbClr val="FF0000"/>
                </a:solidFill>
                <a:effectLst/>
                <a:latin typeface="Meiryo UI" panose="020B0604030504040204" pitchFamily="34" charset="-128"/>
                <a:ea typeface="Meiryo UI" panose="020B0604030504040204" pitchFamily="34" charset="-128"/>
              </a:rPr>
              <a:t>・インスタライブといった「コミュニケーション」が重要視される傾向</a:t>
            </a:r>
            <a:r>
              <a:rPr lang="ja-JP" altLang="en-US" b="0" i="0" dirty="0">
                <a:solidFill>
                  <a:srgbClr val="333333"/>
                </a:solidFill>
                <a:effectLst/>
                <a:latin typeface="Meiryo UI" panose="020B0604030504040204" pitchFamily="34" charset="-128"/>
                <a:ea typeface="Meiryo UI" panose="020B0604030504040204" pitchFamily="34" charset="-128"/>
              </a:rPr>
              <a:t>にあります。</a:t>
            </a:r>
            <a:endParaRPr lang="en-US" altLang="ja-JP" b="0" i="0" dirty="0">
              <a:solidFill>
                <a:srgbClr val="333333"/>
              </a:solidFill>
              <a:effectLst/>
              <a:latin typeface="Meiryo UI" panose="020B0604030504040204" pitchFamily="34" charset="-128"/>
              <a:ea typeface="Meiryo UI" panose="020B0604030504040204" pitchFamily="34" charset="-128"/>
            </a:endParaRPr>
          </a:p>
        </p:txBody>
      </p:sp>
      <p:pic>
        <p:nvPicPr>
          <p:cNvPr id="2" name="図 1">
            <a:extLst>
              <a:ext uri="{FF2B5EF4-FFF2-40B4-BE49-F238E27FC236}">
                <a16:creationId xmlns:a16="http://schemas.microsoft.com/office/drawing/2014/main" id="{780D6987-1F87-9FB9-F4E6-87E2959629B6}"/>
              </a:ext>
            </a:extLst>
          </p:cNvPr>
          <p:cNvPicPr>
            <a:picLocks noChangeAspect="1"/>
          </p:cNvPicPr>
          <p:nvPr/>
        </p:nvPicPr>
        <p:blipFill>
          <a:blip r:embed="rId3"/>
          <a:stretch>
            <a:fillRect/>
          </a:stretch>
        </p:blipFill>
        <p:spPr>
          <a:xfrm>
            <a:off x="6096000" y="3429000"/>
            <a:ext cx="0" cy="0"/>
          </a:xfrm>
          <a:prstGeom prst="rect">
            <a:avLst/>
          </a:prstGeom>
        </p:spPr>
      </p:pic>
    </p:spTree>
    <p:extLst>
      <p:ext uri="{BB962C8B-B14F-4D97-AF65-F5344CB8AC3E}">
        <p14:creationId xmlns:p14="http://schemas.microsoft.com/office/powerpoint/2010/main" val="3221074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pic>
        <p:nvPicPr>
          <p:cNvPr id="8" name="図 7" descr="女性, 写真, 男, 持つ が含まれている画像&#10;&#10;自動的に生成された説明">
            <a:extLst>
              <a:ext uri="{FF2B5EF4-FFF2-40B4-BE49-F238E27FC236}">
                <a16:creationId xmlns:a16="http://schemas.microsoft.com/office/drawing/2014/main" id="{3A259B37-6DB9-FEBF-3853-117212E570F9}"/>
              </a:ext>
            </a:extLst>
          </p:cNvPr>
          <p:cNvPicPr>
            <a:picLocks noChangeAspect="1"/>
          </p:cNvPicPr>
          <p:nvPr/>
        </p:nvPicPr>
        <p:blipFill>
          <a:blip r:embed="rId2"/>
          <a:stretch>
            <a:fillRect/>
          </a:stretch>
        </p:blipFill>
        <p:spPr>
          <a:xfrm>
            <a:off x="388984" y="1484297"/>
            <a:ext cx="2760616" cy="4807814"/>
          </a:xfrm>
          <a:prstGeom prst="rect">
            <a:avLst/>
          </a:prstGeom>
        </p:spPr>
      </p:pic>
      <p:sp>
        <p:nvSpPr>
          <p:cNvPr id="10" name="テキスト ボックス 9">
            <a:extLst>
              <a:ext uri="{FF2B5EF4-FFF2-40B4-BE49-F238E27FC236}">
                <a16:creationId xmlns:a16="http://schemas.microsoft.com/office/drawing/2014/main" id="{0279376D-40E2-1AD6-F744-41B69133D75D}"/>
              </a:ext>
            </a:extLst>
          </p:cNvPr>
          <p:cNvSpPr txBox="1"/>
          <p:nvPr/>
        </p:nvSpPr>
        <p:spPr>
          <a:xfrm>
            <a:off x="3663405" y="1681087"/>
            <a:ext cx="6096000" cy="568874"/>
          </a:xfrm>
          <a:prstGeom prst="rect">
            <a:avLst/>
          </a:prstGeom>
          <a:noFill/>
        </p:spPr>
        <p:txBody>
          <a:bodyPr wrap="square">
            <a:spAutoFit/>
          </a:bodyPr>
          <a:lstStyle/>
          <a:p>
            <a:pPr>
              <a:lnSpc>
                <a:spcPct val="150000"/>
              </a:lnSpc>
            </a:pPr>
            <a:r>
              <a:rPr kumimoji="1" lang="ja-JP" altLang="en-US" sz="2400" b="1">
                <a:solidFill>
                  <a:schemeClr val="tx1">
                    <a:lumMod val="75000"/>
                    <a:lumOff val="25000"/>
                  </a:schemeClr>
                </a:solidFill>
                <a:latin typeface="Meiryo UI" panose="020B0604030504040204" pitchFamily="34" charset="-128"/>
                <a:ea typeface="Meiryo UI" panose="020B0604030504040204" pitchFamily="34" charset="-128"/>
              </a:rPr>
              <a:t>フィード投稿</a:t>
            </a:r>
            <a:endParaRPr kumimoji="1" lang="en-US" altLang="ja-JP" sz="2400" b="1"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E859AA3D-509A-1343-A32B-DE79CC9611E5}"/>
              </a:ext>
            </a:extLst>
          </p:cNvPr>
          <p:cNvSpPr txBox="1"/>
          <p:nvPr/>
        </p:nvSpPr>
        <p:spPr>
          <a:xfrm>
            <a:off x="3815805" y="2293155"/>
            <a:ext cx="7958184" cy="1887312"/>
          </a:xfrm>
          <a:prstGeom prst="rect">
            <a:avLst/>
          </a:prstGeom>
          <a:noFill/>
        </p:spPr>
        <p:txBody>
          <a:bodyPr wrap="square">
            <a:spAutoFit/>
          </a:bodyPr>
          <a:lstStyle/>
          <a:p>
            <a:pPr>
              <a:lnSpc>
                <a:spcPct val="150000"/>
              </a:lnSpc>
            </a:pPr>
            <a:r>
              <a:rPr kumimoji="1"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投稿に対するいいね！、シェア、保存の数</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いいね！、シェア、保存が</a:t>
            </a:r>
            <a:r>
              <a:rPr kumimoji="1"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投稿後にどれだけ早く実行されたか</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投稿の滞在時間</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他の利用者とのやり取り（コメント、</a:t>
            </a:r>
            <a:r>
              <a:rPr lang="en-US" altLang="ja-JP" sz="1600" dirty="0">
                <a:solidFill>
                  <a:schemeClr val="tx1">
                    <a:lumMod val="75000"/>
                    <a:lumOff val="25000"/>
                  </a:schemeClr>
                </a:solidFill>
                <a:latin typeface="Meiryo UI" panose="020B0604030504040204" pitchFamily="34" charset="-128"/>
                <a:ea typeface="Meiryo UI" panose="020B0604030504040204" pitchFamily="34" charset="-128"/>
              </a:rPr>
              <a:t>DM</a:t>
            </a: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など）</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kumimoji="1" lang="ja-JP" altLang="en-US" sz="1600" dirty="0">
                <a:solidFill>
                  <a:schemeClr val="tx1">
                    <a:lumMod val="75000"/>
                    <a:lumOff val="25000"/>
                  </a:schemeClr>
                </a:solidFill>
                <a:latin typeface="Meiryo UI" panose="020B0604030504040204" pitchFamily="34" charset="-128"/>
                <a:ea typeface="Meiryo UI" panose="020B0604030504040204" pitchFamily="34" charset="-128"/>
              </a:rPr>
              <a:t>プロフィールの閲覧</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245AD9A2-D9B9-F085-F017-C638BE14BCDC}"/>
              </a:ext>
            </a:extLst>
          </p:cNvPr>
          <p:cNvSpPr txBox="1"/>
          <p:nvPr/>
        </p:nvSpPr>
        <p:spPr>
          <a:xfrm>
            <a:off x="3663405" y="4595324"/>
            <a:ext cx="6096000" cy="568874"/>
          </a:xfrm>
          <a:prstGeom prst="rect">
            <a:avLst/>
          </a:prstGeom>
          <a:noFill/>
        </p:spPr>
        <p:txBody>
          <a:bodyPr wrap="square">
            <a:spAutoFit/>
          </a:bodyPr>
          <a:lstStyle/>
          <a:p>
            <a:pPr>
              <a:lnSpc>
                <a:spcPct val="150000"/>
              </a:lnSpc>
            </a:pPr>
            <a:r>
              <a:rPr kumimoji="1" lang="ja-JP" altLang="en-US" sz="2400" b="1">
                <a:solidFill>
                  <a:schemeClr val="tx1">
                    <a:lumMod val="75000"/>
                    <a:lumOff val="25000"/>
                  </a:schemeClr>
                </a:solidFill>
                <a:latin typeface="Meiryo UI" panose="020B0604030504040204" pitchFamily="34" charset="-128"/>
                <a:ea typeface="Meiryo UI" panose="020B0604030504040204" pitchFamily="34" charset="-128"/>
              </a:rPr>
              <a:t>ストーリーズ</a:t>
            </a:r>
            <a:endParaRPr kumimoji="1" lang="en-US" altLang="ja-JP" sz="2400" b="1"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31A0FC36-D9CA-8731-F4C6-C802799734A2}"/>
              </a:ext>
            </a:extLst>
          </p:cNvPr>
          <p:cNvSpPr txBox="1"/>
          <p:nvPr/>
        </p:nvSpPr>
        <p:spPr>
          <a:xfrm>
            <a:off x="3844832" y="5261286"/>
            <a:ext cx="7958184" cy="779316"/>
          </a:xfrm>
          <a:prstGeom prst="rect">
            <a:avLst/>
          </a:prstGeom>
          <a:noFill/>
        </p:spPr>
        <p:txBody>
          <a:bodyPr wrap="square">
            <a:spAutoFit/>
          </a:bodyPr>
          <a:lstStyle/>
          <a:p>
            <a:pPr>
              <a:lnSpc>
                <a:spcPct val="150000"/>
              </a:lnSpc>
            </a:pPr>
            <a:r>
              <a:rPr kumimoji="1" lang="ja-JP" altLang="en-US" sz="1600">
                <a:solidFill>
                  <a:schemeClr val="tx1">
                    <a:lumMod val="75000"/>
                    <a:lumOff val="25000"/>
                  </a:schemeClr>
                </a:solidFill>
                <a:latin typeface="Meiryo UI" panose="020B0604030504040204" pitchFamily="34" charset="-128"/>
                <a:ea typeface="Meiryo UI" panose="020B0604030504040204" pitchFamily="34" charset="-128"/>
              </a:rPr>
              <a:t>ユーザーが閲覧している頻度</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a:solidFill>
                  <a:schemeClr val="tx1">
                    <a:lumMod val="75000"/>
                    <a:lumOff val="25000"/>
                  </a:schemeClr>
                </a:solidFill>
                <a:latin typeface="Meiryo UI" panose="020B0604030504040204" pitchFamily="34" charset="-128"/>
                <a:ea typeface="Meiryo UI" panose="020B0604030504040204" pitchFamily="34" charset="-128"/>
              </a:rPr>
              <a:t>いいね！、スタンプの送付、アンケートの回答などのアクションがあるか</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A176BC3D-CDA7-E073-D67B-7CD47636A3F6}"/>
              </a:ext>
            </a:extLst>
          </p:cNvPr>
          <p:cNvSpPr txBox="1"/>
          <p:nvPr/>
        </p:nvSpPr>
        <p:spPr>
          <a:xfrm>
            <a:off x="418011" y="407079"/>
            <a:ext cx="10122989" cy="1077218"/>
          </a:xfrm>
          <a:prstGeom prst="rect">
            <a:avLst/>
          </a:prstGeom>
          <a:noFill/>
        </p:spPr>
        <p:txBody>
          <a:bodyPr wrap="square" rtlCol="0">
            <a:spAutoFit/>
          </a:bodyPr>
          <a:lstStyle/>
          <a:p>
            <a:r>
              <a:rPr kumimoji="1" lang="en" altLang="ja-JP" sz="3200" b="1" dirty="0">
                <a:solidFill>
                  <a:schemeClr val="bg1"/>
                </a:solidFill>
                <a:latin typeface="Meiryo UI" panose="020B0604030504040204" pitchFamily="34" charset="-128"/>
                <a:ea typeface="Meiryo UI" panose="020B0604030504040204" pitchFamily="34" charset="-128"/>
              </a:rPr>
              <a:t>Instagram</a:t>
            </a:r>
            <a:r>
              <a:rPr lang="ja-JP" altLang="en-US" sz="3200" b="1">
                <a:solidFill>
                  <a:schemeClr val="bg1"/>
                </a:solidFill>
                <a:latin typeface="Meiryo UI" panose="020B0604030504040204" pitchFamily="34" charset="-128"/>
                <a:ea typeface="Meiryo UI" panose="020B0604030504040204" pitchFamily="34" charset="-128"/>
              </a:rPr>
              <a:t>の</a:t>
            </a:r>
            <a:r>
              <a:rPr kumimoji="1" lang="ja-JP" altLang="en-US" sz="3200" b="1">
                <a:solidFill>
                  <a:schemeClr val="bg1"/>
                </a:solidFill>
                <a:latin typeface="Meiryo UI" panose="020B0604030504040204" pitchFamily="34" charset="-128"/>
                <a:ea typeface="Meiryo UI" panose="020B0604030504040204" pitchFamily="34" charset="-128"/>
              </a:rPr>
              <a:t>アルゴリズムとは？</a:t>
            </a:r>
          </a:p>
          <a:p>
            <a:endParaRPr kumimoji="1" lang="ja-JP" altLang="en-US" sz="3200" b="1">
              <a:solidFill>
                <a:schemeClr val="bg1"/>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593261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pic>
        <p:nvPicPr>
          <p:cNvPr id="3" name="図 2" descr="人, 男, フロント, 座る が含まれている画像&#10;&#10;自動的に生成された説明">
            <a:extLst>
              <a:ext uri="{FF2B5EF4-FFF2-40B4-BE49-F238E27FC236}">
                <a16:creationId xmlns:a16="http://schemas.microsoft.com/office/drawing/2014/main" id="{D03B59F2-FFED-75F7-922A-BA20251FEEB2}"/>
              </a:ext>
            </a:extLst>
          </p:cNvPr>
          <p:cNvPicPr>
            <a:picLocks noChangeAspect="1"/>
          </p:cNvPicPr>
          <p:nvPr/>
        </p:nvPicPr>
        <p:blipFill>
          <a:blip r:embed="rId2"/>
          <a:stretch>
            <a:fillRect/>
          </a:stretch>
        </p:blipFill>
        <p:spPr>
          <a:xfrm>
            <a:off x="388984" y="1363759"/>
            <a:ext cx="2731589" cy="5180025"/>
          </a:xfrm>
          <a:prstGeom prst="rect">
            <a:avLst/>
          </a:prstGeom>
        </p:spPr>
      </p:pic>
      <p:sp>
        <p:nvSpPr>
          <p:cNvPr id="12" name="テキスト ボックス 11">
            <a:extLst>
              <a:ext uri="{FF2B5EF4-FFF2-40B4-BE49-F238E27FC236}">
                <a16:creationId xmlns:a16="http://schemas.microsoft.com/office/drawing/2014/main" id="{029009E1-09B7-6D87-121A-7F0097D13989}"/>
              </a:ext>
            </a:extLst>
          </p:cNvPr>
          <p:cNvSpPr txBox="1"/>
          <p:nvPr/>
        </p:nvSpPr>
        <p:spPr>
          <a:xfrm>
            <a:off x="3663405" y="1681087"/>
            <a:ext cx="6096000" cy="568874"/>
          </a:xfrm>
          <a:prstGeom prst="rect">
            <a:avLst/>
          </a:prstGeom>
          <a:noFill/>
        </p:spPr>
        <p:txBody>
          <a:bodyPr wrap="square">
            <a:spAutoFit/>
          </a:bodyPr>
          <a:lstStyle/>
          <a:p>
            <a:pPr>
              <a:lnSpc>
                <a:spcPct val="150000"/>
              </a:lnSpc>
            </a:pPr>
            <a:r>
              <a:rPr kumimoji="1" lang="ja-JP" altLang="en-US" sz="2400" b="1">
                <a:solidFill>
                  <a:schemeClr val="tx1">
                    <a:lumMod val="75000"/>
                    <a:lumOff val="25000"/>
                  </a:schemeClr>
                </a:solidFill>
                <a:latin typeface="Meiryo UI" panose="020B0604030504040204" pitchFamily="34" charset="-128"/>
                <a:ea typeface="Meiryo UI" panose="020B0604030504040204" pitchFamily="34" charset="-128"/>
              </a:rPr>
              <a:t>リール動画</a:t>
            </a:r>
            <a:endParaRPr kumimoji="1" lang="en-US" altLang="ja-JP" sz="2400" b="1"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D9677FD1-3B1D-9863-7A49-F90891611167}"/>
              </a:ext>
            </a:extLst>
          </p:cNvPr>
          <p:cNvSpPr txBox="1"/>
          <p:nvPr/>
        </p:nvSpPr>
        <p:spPr>
          <a:xfrm>
            <a:off x="3815805" y="2293155"/>
            <a:ext cx="7958184" cy="2625975"/>
          </a:xfrm>
          <a:prstGeom prst="rect">
            <a:avLst/>
          </a:prstGeom>
          <a:noFill/>
        </p:spPr>
        <p:txBody>
          <a:bodyPr wrap="square">
            <a:spAutoFit/>
          </a:bodyPr>
          <a:lstStyle/>
          <a:p>
            <a:pPr>
              <a:lnSpc>
                <a:spcPct val="150000"/>
              </a:lnSpc>
            </a:pPr>
            <a:r>
              <a:rPr kumimoji="1"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投稿に対するいいね！、シェア、保存の数</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コメントの数</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動画で使用されている音楽や映像の情報、音源ページに飛んだか</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音声ありかどうか</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滞在時間、最後まで動画が見られているか</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ja-JP" altLang="en-US" sz="1600" dirty="0">
                <a:solidFill>
                  <a:schemeClr val="tx1">
                    <a:lumMod val="75000"/>
                    <a:lumOff val="25000"/>
                  </a:schemeClr>
                </a:solidFill>
                <a:latin typeface="Meiryo UI" panose="020B0604030504040204" pitchFamily="34" charset="-128"/>
                <a:ea typeface="Meiryo UI" panose="020B0604030504040204" pitchFamily="34" charset="-128"/>
              </a:rPr>
              <a:t>動画の解像度の高さ</a:t>
            </a:r>
            <a:endParaRPr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kumimoji="1" lang="ja-JP" altLang="en-US" sz="1600" dirty="0">
                <a:solidFill>
                  <a:schemeClr val="tx1">
                    <a:lumMod val="75000"/>
                    <a:lumOff val="25000"/>
                  </a:schemeClr>
                </a:solidFill>
                <a:latin typeface="Meiryo UI" panose="020B0604030504040204" pitchFamily="34" charset="-128"/>
                <a:ea typeface="Meiryo UI" panose="020B0604030504040204" pitchFamily="34" charset="-128"/>
              </a:rPr>
              <a:t>政治的な内容や文字がメイン、既にフィード投稿されている内容は露出がダウン</a:t>
            </a:r>
            <a:endParaRPr kumimoji="1" lang="en-US" altLang="ja-JP" sz="1600"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2CA878BD-6513-625F-B2A0-42E54F4C25A9}"/>
              </a:ext>
            </a:extLst>
          </p:cNvPr>
          <p:cNvSpPr txBox="1"/>
          <p:nvPr/>
        </p:nvSpPr>
        <p:spPr>
          <a:xfrm>
            <a:off x="418011" y="407079"/>
            <a:ext cx="10122989" cy="1077218"/>
          </a:xfrm>
          <a:prstGeom prst="rect">
            <a:avLst/>
          </a:prstGeom>
          <a:noFill/>
        </p:spPr>
        <p:txBody>
          <a:bodyPr wrap="square" rtlCol="0">
            <a:spAutoFit/>
          </a:bodyPr>
          <a:lstStyle/>
          <a:p>
            <a:r>
              <a:rPr kumimoji="1" lang="en" altLang="ja-JP" sz="3200" b="1" dirty="0">
                <a:solidFill>
                  <a:schemeClr val="bg1"/>
                </a:solidFill>
                <a:latin typeface="Meiryo UI" panose="020B0604030504040204" pitchFamily="34" charset="-128"/>
                <a:ea typeface="Meiryo UI" panose="020B0604030504040204" pitchFamily="34" charset="-128"/>
              </a:rPr>
              <a:t>Instagram</a:t>
            </a:r>
            <a:r>
              <a:rPr lang="ja-JP" altLang="en-US" sz="3200" b="1">
                <a:solidFill>
                  <a:schemeClr val="bg1"/>
                </a:solidFill>
                <a:latin typeface="Meiryo UI" panose="020B0604030504040204" pitchFamily="34" charset="-128"/>
                <a:ea typeface="Meiryo UI" panose="020B0604030504040204" pitchFamily="34" charset="-128"/>
              </a:rPr>
              <a:t>の</a:t>
            </a:r>
            <a:r>
              <a:rPr kumimoji="1" lang="ja-JP" altLang="en-US" sz="3200" b="1">
                <a:solidFill>
                  <a:schemeClr val="bg1"/>
                </a:solidFill>
                <a:latin typeface="Meiryo UI" panose="020B0604030504040204" pitchFamily="34" charset="-128"/>
                <a:ea typeface="Meiryo UI" panose="020B0604030504040204" pitchFamily="34" charset="-128"/>
              </a:rPr>
              <a:t>アルゴリズムとは？</a:t>
            </a:r>
          </a:p>
          <a:p>
            <a:endParaRPr kumimoji="1" lang="ja-JP" altLang="en-US" sz="3200" b="1">
              <a:solidFill>
                <a:schemeClr val="bg1"/>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488441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THE MARKE</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の活用事例③</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4DBB679-ED97-D4DD-1F35-9365550CD7C3}"/>
              </a:ext>
            </a:extLst>
          </p:cNvPr>
          <p:cNvPicPr>
            <a:picLocks noChangeAspect="1"/>
          </p:cNvPicPr>
          <p:nvPr/>
        </p:nvPicPr>
        <p:blipFill rotWithShape="1">
          <a:blip r:embed="rId2"/>
          <a:srcRect b="37651"/>
          <a:stretch/>
        </p:blipFill>
        <p:spPr>
          <a:xfrm>
            <a:off x="314961" y="1312984"/>
            <a:ext cx="2615294" cy="2217616"/>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1F3F9DC9-2E27-F456-3BFA-788BF36BB764}"/>
              </a:ext>
            </a:extLst>
          </p:cNvPr>
          <p:cNvPicPr>
            <a:picLocks noChangeAspect="1"/>
          </p:cNvPicPr>
          <p:nvPr/>
        </p:nvPicPr>
        <p:blipFill rotWithShape="1">
          <a:blip r:embed="rId2"/>
          <a:srcRect t="70162"/>
          <a:stretch/>
        </p:blipFill>
        <p:spPr>
          <a:xfrm>
            <a:off x="418012" y="3530600"/>
            <a:ext cx="2512244" cy="1019425"/>
          </a:xfrm>
          <a:prstGeom prst="rect">
            <a:avLst/>
          </a:prstGeom>
        </p:spPr>
      </p:pic>
      <p:pic>
        <p:nvPicPr>
          <p:cNvPr id="11" name="図 10" descr="新聞の記事のスクリーンショット&#10;&#10;低い精度で自動的に生成された説明">
            <a:extLst>
              <a:ext uri="{FF2B5EF4-FFF2-40B4-BE49-F238E27FC236}">
                <a16:creationId xmlns:a16="http://schemas.microsoft.com/office/drawing/2014/main" id="{A9A089BB-9755-85E3-0DCA-5F155F3DA2F2}"/>
              </a:ext>
            </a:extLst>
          </p:cNvPr>
          <p:cNvPicPr>
            <a:picLocks noChangeAspect="1"/>
          </p:cNvPicPr>
          <p:nvPr/>
        </p:nvPicPr>
        <p:blipFill rotWithShape="1">
          <a:blip r:embed="rId3"/>
          <a:srcRect b="60825"/>
          <a:stretch/>
        </p:blipFill>
        <p:spPr>
          <a:xfrm>
            <a:off x="418011" y="4627343"/>
            <a:ext cx="2401389" cy="1582958"/>
          </a:xfrm>
          <a:prstGeom prst="rect">
            <a:avLst/>
          </a:prstGeom>
        </p:spPr>
      </p:pic>
      <p:pic>
        <p:nvPicPr>
          <p:cNvPr id="13" name="図 12" descr="グラフィカル ユーザー インターフェイス&#10;&#10;自動的に生成された説明">
            <a:extLst>
              <a:ext uri="{FF2B5EF4-FFF2-40B4-BE49-F238E27FC236}">
                <a16:creationId xmlns:a16="http://schemas.microsoft.com/office/drawing/2014/main" id="{1135F874-166E-6E6C-BE06-C7BEE2DA27A7}"/>
              </a:ext>
            </a:extLst>
          </p:cNvPr>
          <p:cNvPicPr>
            <a:picLocks noChangeAspect="1"/>
          </p:cNvPicPr>
          <p:nvPr/>
        </p:nvPicPr>
        <p:blipFill rotWithShape="1">
          <a:blip r:embed="rId4"/>
          <a:srcRect t="12407" b="11296"/>
          <a:stretch/>
        </p:blipFill>
        <p:spPr>
          <a:xfrm>
            <a:off x="3033306" y="2641947"/>
            <a:ext cx="2401390" cy="3970791"/>
          </a:xfrm>
          <a:prstGeom prst="rect">
            <a:avLst/>
          </a:prstGeom>
        </p:spPr>
      </p:pic>
      <p:sp>
        <p:nvSpPr>
          <p:cNvPr id="14" name="角丸四角形 13">
            <a:extLst>
              <a:ext uri="{FF2B5EF4-FFF2-40B4-BE49-F238E27FC236}">
                <a16:creationId xmlns:a16="http://schemas.microsoft.com/office/drawing/2014/main" id="{A64C1A83-2E93-122D-44B0-2668A9C97BBB}"/>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A92EBE45-E801-DEE4-3312-D05BCBAEAB2D}"/>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8" name="テキスト ボックス 7">
            <a:extLst>
              <a:ext uri="{FF2B5EF4-FFF2-40B4-BE49-F238E27FC236}">
                <a16:creationId xmlns:a16="http://schemas.microsoft.com/office/drawing/2014/main" id="{F7048854-4B26-37C3-2995-C22D507A7751}"/>
              </a:ext>
            </a:extLst>
          </p:cNvPr>
          <p:cNvSpPr txBox="1"/>
          <p:nvPr/>
        </p:nvSpPr>
        <p:spPr>
          <a:xfrm>
            <a:off x="808985" y="2700288"/>
            <a:ext cx="10477323" cy="769441"/>
          </a:xfrm>
          <a:prstGeom prst="rect">
            <a:avLst/>
          </a:prstGeom>
          <a:noFill/>
        </p:spPr>
        <p:txBody>
          <a:bodyPr wrap="square">
            <a:spAutoFit/>
          </a:bodyPr>
          <a:lstStyle/>
          <a:p>
            <a:r>
              <a:rPr lang="en-US" altLang="ja-JP" sz="4400" b="1" dirty="0">
                <a:solidFill>
                  <a:schemeClr val="bg1"/>
                </a:solidFill>
                <a:latin typeface="Meiryo UI" panose="020B0604030504040204" pitchFamily="34" charset="-128"/>
                <a:ea typeface="Meiryo UI" panose="020B0604030504040204" pitchFamily="34" charset="-128"/>
              </a:rPr>
              <a:t>Instagram</a:t>
            </a:r>
            <a:r>
              <a:rPr lang="ja-JP" altLang="en-US" sz="4400" b="1">
                <a:solidFill>
                  <a:schemeClr val="bg1"/>
                </a:solidFill>
                <a:latin typeface="Meiryo UI" panose="020B0604030504040204" pitchFamily="34" charset="-128"/>
                <a:ea typeface="Meiryo UI" panose="020B0604030504040204" pitchFamily="34" charset="-128"/>
              </a:rPr>
              <a:t>のフォロワーを増やす方法</a:t>
            </a:r>
          </a:p>
        </p:txBody>
      </p:sp>
    </p:spTree>
    <p:extLst>
      <p:ext uri="{BB962C8B-B14F-4D97-AF65-F5344CB8AC3E}">
        <p14:creationId xmlns:p14="http://schemas.microsoft.com/office/powerpoint/2010/main" val="3777014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a:extLst>
              <a:ext uri="{FF2B5EF4-FFF2-40B4-BE49-F238E27FC236}">
                <a16:creationId xmlns:a16="http://schemas.microsoft.com/office/drawing/2014/main" id="{24CE6739-4DDC-E9DB-0A9E-164AE13CBF7E}"/>
              </a:ext>
            </a:extLst>
          </p:cNvPr>
          <p:cNvSpPr/>
          <p:nvPr/>
        </p:nvSpPr>
        <p:spPr>
          <a:xfrm>
            <a:off x="1134109" y="2474663"/>
            <a:ext cx="9893300" cy="3945699"/>
          </a:xfrm>
          <a:prstGeom prst="roundRect">
            <a:avLst>
              <a:gd name="adj" fmla="val 2699"/>
            </a:avLst>
          </a:prstGeom>
          <a:solidFill>
            <a:schemeClr val="bg1"/>
          </a:solidFill>
          <a:ln w="3810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7" name="テキスト ボックス 6">
            <a:extLst>
              <a:ext uri="{FF2B5EF4-FFF2-40B4-BE49-F238E27FC236}">
                <a16:creationId xmlns:a16="http://schemas.microsoft.com/office/drawing/2014/main" id="{D6DEE109-DCD7-2B3B-DC31-A193901220DE}"/>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4" name="テキスト ボックス 33">
            <a:extLst>
              <a:ext uri="{FF2B5EF4-FFF2-40B4-BE49-F238E27FC236}">
                <a16:creationId xmlns:a16="http://schemas.microsoft.com/office/drawing/2014/main" id="{91976EEA-0DCB-7B22-3B0A-DEBA2D8F67A5}"/>
              </a:ext>
            </a:extLst>
          </p:cNvPr>
          <p:cNvSpPr txBox="1"/>
          <p:nvPr/>
        </p:nvSpPr>
        <p:spPr>
          <a:xfrm>
            <a:off x="418011" y="1435750"/>
            <a:ext cx="11573691" cy="646331"/>
          </a:xfrm>
          <a:prstGeom prst="rect">
            <a:avLst/>
          </a:prstGeom>
          <a:noFill/>
        </p:spPr>
        <p:txBody>
          <a:bodyPr wrap="square">
            <a:spAutoFit/>
          </a:bodyPr>
          <a:lstStyle/>
          <a:p>
            <a:r>
              <a:rPr lang="ja-JP" altLang="en-US">
                <a:latin typeface="Meiryo UI" panose="020B0604030504040204" pitchFamily="34" charset="-128"/>
                <a:ea typeface="Meiryo UI" panose="020B0604030504040204" pitchFamily="34" charset="-128"/>
              </a:rPr>
              <a:t>アカウント開設直後はプロアカウントではないため、手動で切り替える必要があります。プロアカウントへ切り替えることによって、</a:t>
            </a:r>
            <a:r>
              <a:rPr lang="ja-JP" altLang="en-US" b="1">
                <a:latin typeface="Meiryo UI" panose="020B0604030504040204" pitchFamily="34" charset="-128"/>
                <a:ea typeface="Meiryo UI" panose="020B0604030504040204" pitchFamily="34" charset="-128"/>
              </a:rPr>
              <a:t>ビジネスに役立つ機能</a:t>
            </a:r>
            <a:r>
              <a:rPr lang="ja-JP" altLang="en-US">
                <a:latin typeface="Meiryo UI" panose="020B0604030504040204" pitchFamily="34" charset="-128"/>
                <a:ea typeface="Meiryo UI" panose="020B0604030504040204" pitchFamily="34" charset="-128"/>
              </a:rPr>
              <a:t>を利用できるようになります。</a:t>
            </a:r>
          </a:p>
        </p:txBody>
      </p:sp>
      <p:sp>
        <p:nvSpPr>
          <p:cNvPr id="36" name="テキスト ボックス 35">
            <a:extLst>
              <a:ext uri="{FF2B5EF4-FFF2-40B4-BE49-F238E27FC236}">
                <a16:creationId xmlns:a16="http://schemas.microsoft.com/office/drawing/2014/main" id="{DB12C09F-BD3E-DBE8-ED98-BE85EC607DA5}"/>
              </a:ext>
            </a:extLst>
          </p:cNvPr>
          <p:cNvSpPr txBox="1"/>
          <p:nvPr/>
        </p:nvSpPr>
        <p:spPr>
          <a:xfrm>
            <a:off x="1935110" y="3148189"/>
            <a:ext cx="4016678" cy="3081228"/>
          </a:xfrm>
          <a:prstGeom prst="rect">
            <a:avLst/>
          </a:prstGeom>
          <a:noFill/>
        </p:spPr>
        <p:txBody>
          <a:bodyPr wrap="square">
            <a:spAutoFit/>
          </a:bodyPr>
          <a:lstStyle/>
          <a:p>
            <a:pPr>
              <a:lnSpc>
                <a:spcPct val="150000"/>
              </a:lnSpc>
            </a:pPr>
            <a:r>
              <a:rPr lang="ja-JP" altLang="en-US" sz="1600">
                <a:latin typeface="Meiryo UI" panose="020B0604030504040204" pitchFamily="34" charset="-128"/>
                <a:ea typeface="Meiryo UI" panose="020B0604030504040204" pitchFamily="34" charset="-128"/>
              </a:rPr>
              <a:t>インサイト（分析機能）</a:t>
            </a:r>
          </a:p>
          <a:p>
            <a:pPr>
              <a:lnSpc>
                <a:spcPct val="150000"/>
              </a:lnSpc>
            </a:pPr>
            <a:r>
              <a:rPr lang="en" altLang="ja-JP" sz="1600" dirty="0">
                <a:latin typeface="Meiryo UI" panose="020B0604030504040204" pitchFamily="34" charset="-128"/>
                <a:ea typeface="Meiryo UI" panose="020B0604030504040204" pitchFamily="34" charset="-128"/>
              </a:rPr>
              <a:t>Instagram</a:t>
            </a:r>
            <a:r>
              <a:rPr lang="ja-JP" altLang="en-US" sz="1600">
                <a:latin typeface="Meiryo UI" panose="020B0604030504040204" pitchFamily="34" charset="-128"/>
                <a:ea typeface="Meiryo UI" panose="020B0604030504040204" pitchFamily="34" charset="-128"/>
              </a:rPr>
              <a:t>広告</a:t>
            </a:r>
          </a:p>
          <a:p>
            <a:pPr>
              <a:lnSpc>
                <a:spcPct val="150000"/>
              </a:lnSpc>
            </a:pPr>
            <a:r>
              <a:rPr lang="en" altLang="ja-JP" sz="1600" dirty="0">
                <a:latin typeface="Meiryo UI" panose="020B0604030504040204" pitchFamily="34" charset="-128"/>
                <a:ea typeface="Meiryo UI" panose="020B0604030504040204" pitchFamily="34" charset="-128"/>
              </a:rPr>
              <a:t>Instagram</a:t>
            </a:r>
            <a:r>
              <a:rPr lang="ja-JP" altLang="en-US" sz="1600">
                <a:latin typeface="Meiryo UI" panose="020B0604030504040204" pitchFamily="34" charset="-128"/>
                <a:ea typeface="Meiryo UI" panose="020B0604030504040204" pitchFamily="34" charset="-128"/>
              </a:rPr>
              <a:t>ショッピング</a:t>
            </a:r>
          </a:p>
          <a:p>
            <a:pPr>
              <a:lnSpc>
                <a:spcPct val="150000"/>
              </a:lnSpc>
            </a:pPr>
            <a:r>
              <a:rPr lang="ja-JP" altLang="en-US" sz="1600">
                <a:latin typeface="Meiryo UI" panose="020B0604030504040204" pitchFamily="34" charset="-128"/>
                <a:ea typeface="Meiryo UI" panose="020B0604030504040204" pitchFamily="34" charset="-128"/>
              </a:rPr>
              <a:t>電話番号・メールアドレス・住所などの表示</a:t>
            </a:r>
          </a:p>
          <a:p>
            <a:pPr>
              <a:lnSpc>
                <a:spcPct val="150000"/>
              </a:lnSpc>
            </a:pPr>
            <a:r>
              <a:rPr lang="ja-JP" altLang="en-US" sz="1600">
                <a:latin typeface="Meiryo UI" panose="020B0604030504040204" pitchFamily="34" charset="-128"/>
                <a:ea typeface="Meiryo UI" panose="020B0604030504040204" pitchFamily="34" charset="-128"/>
              </a:rPr>
              <a:t>カテゴリの設定・表示</a:t>
            </a:r>
          </a:p>
          <a:p>
            <a:pPr>
              <a:lnSpc>
                <a:spcPct val="150000"/>
              </a:lnSpc>
            </a:pPr>
            <a:r>
              <a:rPr lang="ja-JP" altLang="en-US" sz="1600">
                <a:latin typeface="Meiryo UI" panose="020B0604030504040204" pitchFamily="34" charset="-128"/>
                <a:ea typeface="Meiryo UI" panose="020B0604030504040204" pitchFamily="34" charset="-128"/>
              </a:rPr>
              <a:t>管理者権限の共有・割り当て</a:t>
            </a:r>
          </a:p>
          <a:p>
            <a:pPr>
              <a:lnSpc>
                <a:spcPct val="150000"/>
              </a:lnSpc>
            </a:pPr>
            <a:r>
              <a:rPr lang="en" altLang="ja-JP" sz="1600" dirty="0">
                <a:latin typeface="Meiryo UI" panose="020B0604030504040204" pitchFamily="34" charset="-128"/>
                <a:ea typeface="Meiryo UI" panose="020B0604030504040204" pitchFamily="34" charset="-128"/>
              </a:rPr>
              <a:t>DM</a:t>
            </a:r>
            <a:r>
              <a:rPr lang="ja-JP" altLang="en-US" sz="1600">
                <a:latin typeface="Meiryo UI" panose="020B0604030504040204" pitchFamily="34" charset="-128"/>
                <a:ea typeface="Meiryo UI" panose="020B0604030504040204" pitchFamily="34" charset="-128"/>
              </a:rPr>
              <a:t>の振り分け・分類</a:t>
            </a:r>
          </a:p>
          <a:p>
            <a:pPr>
              <a:lnSpc>
                <a:spcPct val="150000"/>
              </a:lnSpc>
            </a:pPr>
            <a:r>
              <a:rPr lang="en" altLang="ja-JP" sz="1600" dirty="0">
                <a:latin typeface="Meiryo UI" panose="020B0604030504040204" pitchFamily="34" charset="-128"/>
                <a:ea typeface="Meiryo UI" panose="020B0604030504040204" pitchFamily="34" charset="-128"/>
              </a:rPr>
              <a:t>DM</a:t>
            </a:r>
            <a:r>
              <a:rPr lang="ja-JP" altLang="en-US" sz="1600">
                <a:latin typeface="Meiryo UI" panose="020B0604030504040204" pitchFamily="34" charset="-128"/>
                <a:ea typeface="Meiryo UI" panose="020B0604030504040204" pitchFamily="34" charset="-128"/>
              </a:rPr>
              <a:t>の返信テンプレート</a:t>
            </a:r>
          </a:p>
        </p:txBody>
      </p:sp>
      <p:sp>
        <p:nvSpPr>
          <p:cNvPr id="37" name="テキスト ボックス 36">
            <a:extLst>
              <a:ext uri="{FF2B5EF4-FFF2-40B4-BE49-F238E27FC236}">
                <a16:creationId xmlns:a16="http://schemas.microsoft.com/office/drawing/2014/main" id="{AA22C143-209A-B0F5-9593-BFB2B827EA9D}"/>
              </a:ext>
            </a:extLst>
          </p:cNvPr>
          <p:cNvSpPr txBox="1"/>
          <p:nvPr/>
        </p:nvSpPr>
        <p:spPr>
          <a:xfrm>
            <a:off x="1801662" y="2617719"/>
            <a:ext cx="4415424" cy="387414"/>
          </a:xfrm>
          <a:prstGeom prst="rect">
            <a:avLst/>
          </a:prstGeom>
          <a:noFill/>
        </p:spPr>
        <p:txBody>
          <a:bodyPr wrap="square">
            <a:spAutoFit/>
          </a:bodyPr>
          <a:lstStyle/>
          <a:p>
            <a:pPr>
              <a:lnSpc>
                <a:spcPct val="120000"/>
              </a:lnSpc>
            </a:pPr>
            <a:r>
              <a:rPr lang="ja-JP" altLang="en-US" b="1">
                <a:solidFill>
                  <a:srgbClr val="4795E4"/>
                </a:solidFill>
                <a:latin typeface="Meiryo UI" panose="020B0604030504040204" pitchFamily="34" charset="-128"/>
                <a:ea typeface="Meiryo UI" panose="020B0604030504040204" pitchFamily="34" charset="-128"/>
              </a:rPr>
              <a:t>プロアカウントで利用できる機能</a:t>
            </a:r>
          </a:p>
        </p:txBody>
      </p:sp>
      <p:pic>
        <p:nvPicPr>
          <p:cNvPr id="72" name="図 71">
            <a:extLst>
              <a:ext uri="{FF2B5EF4-FFF2-40B4-BE49-F238E27FC236}">
                <a16:creationId xmlns:a16="http://schemas.microsoft.com/office/drawing/2014/main" id="{04B265DA-9BAE-A03D-9EDC-01E5F92502FD}"/>
              </a:ext>
            </a:extLst>
          </p:cNvPr>
          <p:cNvPicPr>
            <a:picLocks noChangeAspect="1"/>
          </p:cNvPicPr>
          <p:nvPr/>
        </p:nvPicPr>
        <p:blipFill>
          <a:blip r:embed="rId2"/>
          <a:stretch>
            <a:fillRect/>
          </a:stretch>
        </p:blipFill>
        <p:spPr>
          <a:xfrm>
            <a:off x="9024762" y="5129579"/>
            <a:ext cx="1603900" cy="1188413"/>
          </a:xfrm>
          <a:prstGeom prst="rect">
            <a:avLst/>
          </a:prstGeom>
        </p:spPr>
      </p:pic>
      <p:sp>
        <p:nvSpPr>
          <p:cNvPr id="73" name="テキスト ボックス 72">
            <a:extLst>
              <a:ext uri="{FF2B5EF4-FFF2-40B4-BE49-F238E27FC236}">
                <a16:creationId xmlns:a16="http://schemas.microsoft.com/office/drawing/2014/main" id="{58E297CB-8385-D71C-9457-3F40E6C58B73}"/>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プロアカウントに切り替える</a:t>
            </a:r>
          </a:p>
        </p:txBody>
      </p:sp>
      <p:pic>
        <p:nvPicPr>
          <p:cNvPr id="10" name="図 9">
            <a:extLst>
              <a:ext uri="{FF2B5EF4-FFF2-40B4-BE49-F238E27FC236}">
                <a16:creationId xmlns:a16="http://schemas.microsoft.com/office/drawing/2014/main" id="{6959E786-627C-0307-DF94-88D062CA9D59}"/>
              </a:ext>
            </a:extLst>
          </p:cNvPr>
          <p:cNvPicPr>
            <a:picLocks noChangeAspect="1"/>
          </p:cNvPicPr>
          <p:nvPr/>
        </p:nvPicPr>
        <p:blipFill rotWithShape="1">
          <a:blip r:embed="rId3"/>
          <a:srcRect l="57026" t="9958" r="1394" b="3571"/>
          <a:stretch/>
        </p:blipFill>
        <p:spPr>
          <a:xfrm>
            <a:off x="6547984" y="2884947"/>
            <a:ext cx="1874890" cy="3125130"/>
          </a:xfrm>
          <a:prstGeom prst="rect">
            <a:avLst/>
          </a:prstGeom>
        </p:spPr>
      </p:pic>
      <p:pic>
        <p:nvPicPr>
          <p:cNvPr id="11" name="図 10" descr="グラフィカル ユーザー インターフェイス が含まれている画像&#10;&#10;自動的に生成された説明">
            <a:extLst>
              <a:ext uri="{FF2B5EF4-FFF2-40B4-BE49-F238E27FC236}">
                <a16:creationId xmlns:a16="http://schemas.microsoft.com/office/drawing/2014/main" id="{7050888E-DBDE-90D1-F6CD-F36AB3FA2F68}"/>
              </a:ext>
            </a:extLst>
          </p:cNvPr>
          <p:cNvPicPr>
            <a:picLocks noChangeAspect="1"/>
          </p:cNvPicPr>
          <p:nvPr/>
        </p:nvPicPr>
        <p:blipFill rotWithShape="1">
          <a:blip r:embed="rId4"/>
          <a:srcRect t="10740" b="31292"/>
          <a:stretch/>
        </p:blipFill>
        <p:spPr>
          <a:xfrm>
            <a:off x="8635396" y="2811426"/>
            <a:ext cx="1603900" cy="2014995"/>
          </a:xfrm>
          <a:prstGeom prst="rect">
            <a:avLst/>
          </a:prstGeom>
        </p:spPr>
      </p:pic>
    </p:spTree>
    <p:extLst>
      <p:ext uri="{BB962C8B-B14F-4D97-AF65-F5344CB8AC3E}">
        <p14:creationId xmlns:p14="http://schemas.microsoft.com/office/powerpoint/2010/main" val="199388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34" name="テキスト ボックス 33">
            <a:extLst>
              <a:ext uri="{FF2B5EF4-FFF2-40B4-BE49-F238E27FC236}">
                <a16:creationId xmlns:a16="http://schemas.microsoft.com/office/drawing/2014/main" id="{91976EEA-0DCB-7B22-3B0A-DEBA2D8F67A5}"/>
              </a:ext>
            </a:extLst>
          </p:cNvPr>
          <p:cNvSpPr txBox="1"/>
          <p:nvPr/>
        </p:nvSpPr>
        <p:spPr>
          <a:xfrm>
            <a:off x="418011" y="1435750"/>
            <a:ext cx="11573691" cy="646331"/>
          </a:xfrm>
          <a:prstGeom prst="rect">
            <a:avLst/>
          </a:prstGeom>
          <a:noFill/>
        </p:spPr>
        <p:txBody>
          <a:bodyPr wrap="square">
            <a:spAutoFit/>
          </a:bodyPr>
          <a:lstStyle/>
          <a:p>
            <a:r>
              <a:rPr lang="ja-JP" altLang="en-US" b="0" i="0">
                <a:solidFill>
                  <a:srgbClr val="333333"/>
                </a:solidFill>
                <a:effectLst/>
                <a:latin typeface="Meiryo UI" panose="020B0604030504040204" pitchFamily="34" charset="-128"/>
                <a:ea typeface="Meiryo UI" panose="020B0604030504040204" pitchFamily="34" charset="-128"/>
              </a:rPr>
              <a:t>ユーザーがアカウントに訪問した際、はじめに目につくのがプロフィールです。そのため、</a:t>
            </a:r>
            <a:r>
              <a:rPr lang="ja-JP" altLang="en-US" i="0">
                <a:solidFill>
                  <a:srgbClr val="333333"/>
                </a:solidFill>
                <a:effectLst/>
                <a:latin typeface="Meiryo UI" panose="020B0604030504040204" pitchFamily="34" charset="-128"/>
                <a:ea typeface="Meiryo UI" panose="020B0604030504040204" pitchFamily="34" charset="-128"/>
              </a:rPr>
              <a:t>プロフィールを充実させることが、フォロワー獲得につながります。</a:t>
            </a:r>
            <a:endParaRPr lang="ja-JP" altLang="en-US">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プロフィールを充実させる</a:t>
            </a:r>
          </a:p>
        </p:txBody>
      </p:sp>
      <p:pic>
        <p:nvPicPr>
          <p:cNvPr id="9" name="図 8" descr="アイコン&#10;&#10;自動的に生成された説明">
            <a:extLst>
              <a:ext uri="{FF2B5EF4-FFF2-40B4-BE49-F238E27FC236}">
                <a16:creationId xmlns:a16="http://schemas.microsoft.com/office/drawing/2014/main" id="{6421EA12-4104-8FE0-FCAC-29C5E71EE0E7}"/>
              </a:ext>
            </a:extLst>
          </p:cNvPr>
          <p:cNvPicPr>
            <a:picLocks noChangeAspect="1"/>
          </p:cNvPicPr>
          <p:nvPr/>
        </p:nvPicPr>
        <p:blipFill rotWithShape="1">
          <a:blip r:embed="rId2"/>
          <a:srcRect l="32403" r="32142"/>
          <a:stretch/>
        </p:blipFill>
        <p:spPr>
          <a:xfrm>
            <a:off x="2799207" y="2265909"/>
            <a:ext cx="2330286" cy="4359332"/>
          </a:xfrm>
          <a:prstGeom prst="rect">
            <a:avLst/>
          </a:prstGeom>
        </p:spPr>
      </p:pic>
      <p:pic>
        <p:nvPicPr>
          <p:cNvPr id="11" name="図 10" descr="グラフィカル ユーザー インターフェイス が含まれている画像&#10;&#10;自動的に生成された説明">
            <a:extLst>
              <a:ext uri="{FF2B5EF4-FFF2-40B4-BE49-F238E27FC236}">
                <a16:creationId xmlns:a16="http://schemas.microsoft.com/office/drawing/2014/main" id="{6444706C-F1B9-98B2-03B6-4982397609BF}"/>
              </a:ext>
            </a:extLst>
          </p:cNvPr>
          <p:cNvPicPr>
            <a:picLocks noChangeAspect="1"/>
          </p:cNvPicPr>
          <p:nvPr/>
        </p:nvPicPr>
        <p:blipFill rotWithShape="1">
          <a:blip r:embed="rId3"/>
          <a:srcRect b="15378"/>
          <a:stretch/>
        </p:blipFill>
        <p:spPr>
          <a:xfrm>
            <a:off x="3142206" y="2763860"/>
            <a:ext cx="1679927" cy="2346760"/>
          </a:xfrm>
          <a:prstGeom prst="rect">
            <a:avLst/>
          </a:prstGeom>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5D9BBCB3-4805-459D-BA48-2BF36E78DDA1}"/>
              </a:ext>
            </a:extLst>
          </p:cNvPr>
          <p:cNvPicPr>
            <a:picLocks noChangeAspect="1"/>
          </p:cNvPicPr>
          <p:nvPr/>
        </p:nvPicPr>
        <p:blipFill rotWithShape="1">
          <a:blip r:embed="rId3"/>
          <a:srcRect t="83961" b="961"/>
          <a:stretch/>
        </p:blipFill>
        <p:spPr>
          <a:xfrm>
            <a:off x="3159164" y="5837129"/>
            <a:ext cx="1610371" cy="400832"/>
          </a:xfrm>
          <a:prstGeom prst="rect">
            <a:avLst/>
          </a:prstGeom>
        </p:spPr>
      </p:pic>
      <p:pic>
        <p:nvPicPr>
          <p:cNvPr id="13" name="図 12" descr="アイコン&#10;&#10;自動的に生成された説明">
            <a:extLst>
              <a:ext uri="{FF2B5EF4-FFF2-40B4-BE49-F238E27FC236}">
                <a16:creationId xmlns:a16="http://schemas.microsoft.com/office/drawing/2014/main" id="{5A1F42F5-E0B4-7B17-56AF-6C69602EB476}"/>
              </a:ext>
            </a:extLst>
          </p:cNvPr>
          <p:cNvPicPr>
            <a:picLocks noChangeAspect="1"/>
          </p:cNvPicPr>
          <p:nvPr/>
        </p:nvPicPr>
        <p:blipFill rotWithShape="1">
          <a:blip r:embed="rId2"/>
          <a:srcRect l="32403" r="32142"/>
          <a:stretch/>
        </p:blipFill>
        <p:spPr>
          <a:xfrm>
            <a:off x="6032491" y="2265909"/>
            <a:ext cx="2330286" cy="4359332"/>
          </a:xfrm>
          <a:prstGeom prst="rect">
            <a:avLst/>
          </a:prstGeom>
        </p:spPr>
      </p:pic>
      <p:pic>
        <p:nvPicPr>
          <p:cNvPr id="15" name="図 14" descr="グラフィカル ユーザー インターフェイス&#10;&#10;自動的に生成された説明">
            <a:extLst>
              <a:ext uri="{FF2B5EF4-FFF2-40B4-BE49-F238E27FC236}">
                <a16:creationId xmlns:a16="http://schemas.microsoft.com/office/drawing/2014/main" id="{B19B984E-08CF-AB6F-BBF0-8CA5F1FB05C4}"/>
              </a:ext>
            </a:extLst>
          </p:cNvPr>
          <p:cNvPicPr>
            <a:picLocks noChangeAspect="1"/>
          </p:cNvPicPr>
          <p:nvPr/>
        </p:nvPicPr>
        <p:blipFill rotWithShape="1">
          <a:blip r:embed="rId4"/>
          <a:srcRect l="776"/>
          <a:stretch/>
        </p:blipFill>
        <p:spPr>
          <a:xfrm>
            <a:off x="6342333" y="2763860"/>
            <a:ext cx="1710602" cy="1920490"/>
          </a:xfrm>
          <a:prstGeom prst="rect">
            <a:avLst/>
          </a:prstGeom>
        </p:spPr>
      </p:pic>
      <p:pic>
        <p:nvPicPr>
          <p:cNvPr id="16" name="図 15" descr="グラフィカル ユーザー インターフェイス が含まれている画像&#10;&#10;自動的に生成された説明">
            <a:extLst>
              <a:ext uri="{FF2B5EF4-FFF2-40B4-BE49-F238E27FC236}">
                <a16:creationId xmlns:a16="http://schemas.microsoft.com/office/drawing/2014/main" id="{6D25734F-42C4-3DCE-9873-8A2E124DC8FB}"/>
              </a:ext>
            </a:extLst>
          </p:cNvPr>
          <p:cNvPicPr>
            <a:picLocks noChangeAspect="1"/>
          </p:cNvPicPr>
          <p:nvPr/>
        </p:nvPicPr>
        <p:blipFill rotWithShape="1">
          <a:blip r:embed="rId3"/>
          <a:srcRect t="33580" b="15378"/>
          <a:stretch/>
        </p:blipFill>
        <p:spPr>
          <a:xfrm>
            <a:off x="6373008" y="4684350"/>
            <a:ext cx="1679927" cy="1415537"/>
          </a:xfrm>
          <a:prstGeom prst="rect">
            <a:avLst/>
          </a:prstGeom>
        </p:spPr>
      </p:pic>
      <p:pic>
        <p:nvPicPr>
          <p:cNvPr id="17" name="図 16" descr="グラフィカル ユーザー インターフェイス が含まれている画像&#10;&#10;自動的に生成された説明">
            <a:extLst>
              <a:ext uri="{FF2B5EF4-FFF2-40B4-BE49-F238E27FC236}">
                <a16:creationId xmlns:a16="http://schemas.microsoft.com/office/drawing/2014/main" id="{53EDBB91-6942-FDD2-B4E6-1A7F5C9D3104}"/>
              </a:ext>
            </a:extLst>
          </p:cNvPr>
          <p:cNvPicPr>
            <a:picLocks noChangeAspect="1"/>
          </p:cNvPicPr>
          <p:nvPr/>
        </p:nvPicPr>
        <p:blipFill rotWithShape="1">
          <a:blip r:embed="rId3"/>
          <a:srcRect t="90568" b="961"/>
          <a:stretch/>
        </p:blipFill>
        <p:spPr>
          <a:xfrm>
            <a:off x="6373008" y="5974915"/>
            <a:ext cx="1610371" cy="225180"/>
          </a:xfrm>
          <a:prstGeom prst="rect">
            <a:avLst/>
          </a:prstGeom>
        </p:spPr>
      </p:pic>
      <p:sp>
        <p:nvSpPr>
          <p:cNvPr id="19" name="テキスト ボックス 18">
            <a:extLst>
              <a:ext uri="{FF2B5EF4-FFF2-40B4-BE49-F238E27FC236}">
                <a16:creationId xmlns:a16="http://schemas.microsoft.com/office/drawing/2014/main" id="{661BFB5A-6697-1A99-BE01-DCA85A38CE92}"/>
              </a:ext>
            </a:extLst>
          </p:cNvPr>
          <p:cNvSpPr txBox="1"/>
          <p:nvPr/>
        </p:nvSpPr>
        <p:spPr>
          <a:xfrm>
            <a:off x="1013490" y="3229155"/>
            <a:ext cx="1694279" cy="838884"/>
          </a:xfrm>
          <a:prstGeom prst="rect">
            <a:avLst/>
          </a:prstGeom>
          <a:noFill/>
        </p:spPr>
        <p:txBody>
          <a:bodyPr wrap="square">
            <a:spAutoFit/>
          </a:bodyPr>
          <a:lstStyle/>
          <a:p>
            <a:pPr>
              <a:lnSpc>
                <a:spcPct val="120000"/>
              </a:lnSpc>
            </a:pPr>
            <a:r>
              <a:rPr lang="ja-JP" altLang="en-US" sz="1400">
                <a:latin typeface="Meiryo UI" panose="020B0604030504040204" pitchFamily="34" charset="-128"/>
                <a:ea typeface="Meiryo UI" panose="020B0604030504040204" pitchFamily="34" charset="-128"/>
              </a:rPr>
              <a:t>何を発信しているアカウントかをすぐに把握できない</a:t>
            </a:r>
          </a:p>
        </p:txBody>
      </p:sp>
      <p:sp>
        <p:nvSpPr>
          <p:cNvPr id="20" name="乗算記号 19">
            <a:extLst>
              <a:ext uri="{FF2B5EF4-FFF2-40B4-BE49-F238E27FC236}">
                <a16:creationId xmlns:a16="http://schemas.microsoft.com/office/drawing/2014/main" id="{F3EBE241-9FCA-7414-90DC-B0F3970C3900}"/>
              </a:ext>
            </a:extLst>
          </p:cNvPr>
          <p:cNvSpPr/>
          <p:nvPr/>
        </p:nvSpPr>
        <p:spPr>
          <a:xfrm>
            <a:off x="1000621" y="2580362"/>
            <a:ext cx="778076" cy="664810"/>
          </a:xfrm>
          <a:prstGeom prst="mathMultiply">
            <a:avLst>
              <a:gd name="adj1" fmla="val 13134"/>
            </a:avLst>
          </a:prstGeom>
          <a:solidFill>
            <a:schemeClr val="bg2">
              <a:lumMod val="50000"/>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C5C88864-1D52-FC19-2CC0-529DA9E84B8C}"/>
              </a:ext>
            </a:extLst>
          </p:cNvPr>
          <p:cNvSpPr txBox="1"/>
          <p:nvPr/>
        </p:nvSpPr>
        <p:spPr>
          <a:xfrm>
            <a:off x="8545653" y="3250536"/>
            <a:ext cx="3065974" cy="2390078"/>
          </a:xfrm>
          <a:prstGeom prst="rect">
            <a:avLst/>
          </a:prstGeom>
          <a:noFill/>
        </p:spPr>
        <p:txBody>
          <a:bodyPr wrap="square">
            <a:spAutoFit/>
          </a:bodyPr>
          <a:lstStyle/>
          <a:p>
            <a:pPr>
              <a:lnSpc>
                <a:spcPct val="120000"/>
              </a:lnSpc>
            </a:pPr>
            <a:r>
              <a:rPr lang="ja-JP" altLang="en-US" sz="1400">
                <a:latin typeface="Meiryo UI" panose="020B0604030504040204" pitchFamily="34" charset="-128"/>
                <a:ea typeface="Meiryo UI" panose="020B0604030504040204" pitchFamily="34" charset="-128"/>
              </a:rPr>
              <a:t>投稿内容に沿ったプロフィール画像が設定され、名前や自己紹介文から何を発信しているかを把握できれば、</a:t>
            </a:r>
            <a:r>
              <a:rPr lang="ja-JP" altLang="en-US" sz="1400">
                <a:solidFill>
                  <a:srgbClr val="C00000"/>
                </a:solidFill>
                <a:latin typeface="Meiryo UI" panose="020B0604030504040204" pitchFamily="34" charset="-128"/>
                <a:ea typeface="Meiryo UI" panose="020B0604030504040204" pitchFamily="34" charset="-128"/>
              </a:rPr>
              <a:t>ユーザーは安心感を抱く</a:t>
            </a:r>
            <a:r>
              <a:rPr lang="ja-JP" altLang="en-US" sz="1400">
                <a:latin typeface="Meiryo UI" panose="020B0604030504040204" pitchFamily="34" charset="-128"/>
                <a:ea typeface="Meiryo UI" panose="020B0604030504040204" pitchFamily="34" charset="-128"/>
              </a:rPr>
              <a:t>でしょう。</a:t>
            </a:r>
          </a:p>
          <a:p>
            <a:pPr>
              <a:lnSpc>
                <a:spcPct val="120000"/>
              </a:lnSpc>
            </a:pPr>
            <a:r>
              <a:rPr lang="ja-JP" altLang="en-US" sz="1400">
                <a:latin typeface="Meiryo UI" panose="020B0604030504040204" pitchFamily="34" charset="-128"/>
                <a:ea typeface="Meiryo UI" panose="020B0604030504040204" pitchFamily="34" charset="-128"/>
              </a:rPr>
              <a:t>ただし、あまりにも長すぎる自己紹介文は最後まで読まれない可能性があります。そのため、</a:t>
            </a:r>
            <a:r>
              <a:rPr lang="ja-JP" altLang="en-US" sz="1400">
                <a:solidFill>
                  <a:srgbClr val="C00000"/>
                </a:solidFill>
                <a:latin typeface="Meiryo UI" panose="020B0604030504040204" pitchFamily="34" charset="-128"/>
                <a:ea typeface="Meiryo UI" panose="020B0604030504040204" pitchFamily="34" charset="-128"/>
              </a:rPr>
              <a:t>「自分が何者なのか」「どのような情報を発信しているか」などを簡潔に</a:t>
            </a:r>
            <a:r>
              <a:rPr lang="ja-JP" altLang="en-US" sz="1400">
                <a:latin typeface="Meiryo UI" panose="020B0604030504040204" pitchFamily="34" charset="-128"/>
                <a:ea typeface="Meiryo UI" panose="020B0604030504040204" pitchFamily="34" charset="-128"/>
              </a:rPr>
              <a:t>記載しましょう。</a:t>
            </a:r>
          </a:p>
        </p:txBody>
      </p:sp>
      <p:sp>
        <p:nvSpPr>
          <p:cNvPr id="22" name="ドーナツ 21">
            <a:extLst>
              <a:ext uri="{FF2B5EF4-FFF2-40B4-BE49-F238E27FC236}">
                <a16:creationId xmlns:a16="http://schemas.microsoft.com/office/drawing/2014/main" id="{8A7C56F9-1B57-FF73-DD1D-AA060891072B}"/>
              </a:ext>
            </a:extLst>
          </p:cNvPr>
          <p:cNvSpPr/>
          <p:nvPr/>
        </p:nvSpPr>
        <p:spPr>
          <a:xfrm>
            <a:off x="8545653" y="2580362"/>
            <a:ext cx="560769" cy="553810"/>
          </a:xfrm>
          <a:prstGeom prst="donut">
            <a:avLst>
              <a:gd name="adj" fmla="val 19782"/>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590004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B92D30B3-BDAF-268F-A412-A80A36A4A714}"/>
              </a:ext>
            </a:extLst>
          </p:cNvPr>
          <p:cNvSpPr/>
          <p:nvPr/>
        </p:nvSpPr>
        <p:spPr>
          <a:xfrm>
            <a:off x="6693507" y="3682905"/>
            <a:ext cx="3499860" cy="172687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34" name="テキスト ボックス 33">
            <a:extLst>
              <a:ext uri="{FF2B5EF4-FFF2-40B4-BE49-F238E27FC236}">
                <a16:creationId xmlns:a16="http://schemas.microsoft.com/office/drawing/2014/main" id="{91976EEA-0DCB-7B22-3B0A-DEBA2D8F67A5}"/>
              </a:ext>
            </a:extLst>
          </p:cNvPr>
          <p:cNvSpPr txBox="1"/>
          <p:nvPr/>
        </p:nvSpPr>
        <p:spPr>
          <a:xfrm>
            <a:off x="418011" y="1435750"/>
            <a:ext cx="11573691" cy="646331"/>
          </a:xfrm>
          <a:prstGeom prst="rect">
            <a:avLst/>
          </a:prstGeom>
          <a:noFill/>
        </p:spPr>
        <p:txBody>
          <a:bodyPr wrap="square">
            <a:spAutoFit/>
          </a:bodyPr>
          <a:lstStyle/>
          <a:p>
            <a:r>
              <a:rPr lang="ja-JP" altLang="en-US" b="0" i="0">
                <a:solidFill>
                  <a:srgbClr val="333333"/>
                </a:solidFill>
                <a:effectLst/>
                <a:latin typeface="Meiryo UI" panose="020B0604030504040204" pitchFamily="34" charset="-128"/>
                <a:ea typeface="Meiryo UI" panose="020B0604030504040204" pitchFamily="34" charset="-128"/>
              </a:rPr>
              <a:t>ストーリーズは</a:t>
            </a:r>
            <a:r>
              <a:rPr lang="en-US" altLang="ja-JP" b="0" i="0" dirty="0">
                <a:solidFill>
                  <a:srgbClr val="333333"/>
                </a:solidFill>
                <a:effectLst/>
                <a:latin typeface="Meiryo UI" panose="020B0604030504040204" pitchFamily="34" charset="-128"/>
                <a:ea typeface="Meiryo UI" panose="020B0604030504040204" pitchFamily="34" charset="-128"/>
              </a:rPr>
              <a:t>24</a:t>
            </a:r>
            <a:r>
              <a:rPr lang="ja-JP" altLang="en-US" b="0" i="0">
                <a:solidFill>
                  <a:srgbClr val="333333"/>
                </a:solidFill>
                <a:effectLst/>
                <a:latin typeface="Meiryo UI" panose="020B0604030504040204" pitchFamily="34" charset="-128"/>
                <a:ea typeface="Meiryo UI" panose="020B0604030504040204" pitchFamily="34" charset="-128"/>
              </a:rPr>
              <a:t>時間で削除されてしまいます。フォロワーでさえも見逃すことがあり、フォロワーでないユーザーにストーリーズを閲覧してもらうのは極めて困難です。</a:t>
            </a:r>
            <a:r>
              <a:rPr lang="en-US" altLang="ja-JP" b="1" i="0" dirty="0">
                <a:solidFill>
                  <a:srgbClr val="333333"/>
                </a:solidFill>
                <a:effectLst/>
                <a:latin typeface="Meiryo UI" panose="020B0604030504040204" pitchFamily="34" charset="-128"/>
                <a:ea typeface="Meiryo UI" panose="020B0604030504040204" pitchFamily="34" charset="-128"/>
              </a:rPr>
              <a:t>24</a:t>
            </a:r>
            <a:r>
              <a:rPr lang="ja-JP" altLang="en-US" b="1" i="0">
                <a:solidFill>
                  <a:srgbClr val="333333"/>
                </a:solidFill>
                <a:effectLst/>
                <a:latin typeface="Meiryo UI" panose="020B0604030504040204" pitchFamily="34" charset="-128"/>
                <a:ea typeface="Meiryo UI" panose="020B0604030504040204" pitchFamily="34" charset="-128"/>
              </a:rPr>
              <a:t>時間経過後もストーリーズを閲覧</a:t>
            </a:r>
            <a:r>
              <a:rPr lang="ja-JP" altLang="en-US" b="0" i="0">
                <a:solidFill>
                  <a:srgbClr val="333333"/>
                </a:solidFill>
                <a:effectLst/>
                <a:latin typeface="Meiryo UI" panose="020B0604030504040204" pitchFamily="34" charset="-128"/>
                <a:ea typeface="Meiryo UI" panose="020B0604030504040204" pitchFamily="34" charset="-128"/>
              </a:rPr>
              <a:t>できるよう、ハイライトを活用しましょう。</a:t>
            </a: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ストーリーズをハイライトにまとめる</a:t>
            </a:r>
          </a:p>
        </p:txBody>
      </p:sp>
      <p:pic>
        <p:nvPicPr>
          <p:cNvPr id="14" name="図 13" descr="アイコン&#10;&#10;自動的に生成された説明">
            <a:extLst>
              <a:ext uri="{FF2B5EF4-FFF2-40B4-BE49-F238E27FC236}">
                <a16:creationId xmlns:a16="http://schemas.microsoft.com/office/drawing/2014/main" id="{4F6A1D42-CB86-B7CD-2B3F-C739AE65DCAF}"/>
              </a:ext>
            </a:extLst>
          </p:cNvPr>
          <p:cNvPicPr>
            <a:picLocks noChangeAspect="1"/>
          </p:cNvPicPr>
          <p:nvPr/>
        </p:nvPicPr>
        <p:blipFill rotWithShape="1">
          <a:blip r:embed="rId2"/>
          <a:srcRect l="32403" r="32142"/>
          <a:stretch/>
        </p:blipFill>
        <p:spPr>
          <a:xfrm>
            <a:off x="4053379" y="2498668"/>
            <a:ext cx="2330286" cy="4359332"/>
          </a:xfrm>
          <a:prstGeom prst="rect">
            <a:avLst/>
          </a:prstGeom>
        </p:spPr>
      </p:pic>
      <p:pic>
        <p:nvPicPr>
          <p:cNvPr id="18" name="図 17" descr="グラフィカル ユーザー インターフェイス&#10;&#10;自動的に生成された説明">
            <a:extLst>
              <a:ext uri="{FF2B5EF4-FFF2-40B4-BE49-F238E27FC236}">
                <a16:creationId xmlns:a16="http://schemas.microsoft.com/office/drawing/2014/main" id="{80A8E33A-6358-DE9A-9696-507BA8679C9B}"/>
              </a:ext>
            </a:extLst>
          </p:cNvPr>
          <p:cNvPicPr>
            <a:picLocks noChangeAspect="1"/>
          </p:cNvPicPr>
          <p:nvPr/>
        </p:nvPicPr>
        <p:blipFill rotWithShape="1">
          <a:blip r:embed="rId3"/>
          <a:srcRect l="776"/>
          <a:stretch/>
        </p:blipFill>
        <p:spPr>
          <a:xfrm>
            <a:off x="4363221" y="2996619"/>
            <a:ext cx="1710602" cy="1920490"/>
          </a:xfrm>
          <a:prstGeom prst="rect">
            <a:avLst/>
          </a:prstGeom>
        </p:spPr>
      </p:pic>
      <p:pic>
        <p:nvPicPr>
          <p:cNvPr id="23" name="図 22" descr="グラフィカル ユーザー インターフェイス が含まれている画像&#10;&#10;自動的に生成された説明">
            <a:extLst>
              <a:ext uri="{FF2B5EF4-FFF2-40B4-BE49-F238E27FC236}">
                <a16:creationId xmlns:a16="http://schemas.microsoft.com/office/drawing/2014/main" id="{1A73597A-7EC6-135C-A984-A0C10FE759D7}"/>
              </a:ext>
            </a:extLst>
          </p:cNvPr>
          <p:cNvPicPr>
            <a:picLocks noChangeAspect="1"/>
          </p:cNvPicPr>
          <p:nvPr/>
        </p:nvPicPr>
        <p:blipFill rotWithShape="1">
          <a:blip r:embed="rId4"/>
          <a:srcRect t="33580" b="15378"/>
          <a:stretch/>
        </p:blipFill>
        <p:spPr>
          <a:xfrm>
            <a:off x="4393896" y="4917109"/>
            <a:ext cx="1679927" cy="1415537"/>
          </a:xfrm>
          <a:prstGeom prst="rect">
            <a:avLst/>
          </a:prstGeom>
        </p:spPr>
      </p:pic>
      <p:pic>
        <p:nvPicPr>
          <p:cNvPr id="24" name="図 23" descr="グラフィカル ユーザー インターフェイス が含まれている画像&#10;&#10;自動的に生成された説明">
            <a:extLst>
              <a:ext uri="{FF2B5EF4-FFF2-40B4-BE49-F238E27FC236}">
                <a16:creationId xmlns:a16="http://schemas.microsoft.com/office/drawing/2014/main" id="{6CAED7D4-7C44-8FE2-5F7A-D1441420FFCD}"/>
              </a:ext>
            </a:extLst>
          </p:cNvPr>
          <p:cNvPicPr>
            <a:picLocks noChangeAspect="1"/>
          </p:cNvPicPr>
          <p:nvPr/>
        </p:nvPicPr>
        <p:blipFill rotWithShape="1">
          <a:blip r:embed="rId4"/>
          <a:srcRect t="90568" b="961"/>
          <a:stretch/>
        </p:blipFill>
        <p:spPr>
          <a:xfrm>
            <a:off x="4393896" y="6207674"/>
            <a:ext cx="1610371" cy="225180"/>
          </a:xfrm>
          <a:prstGeom prst="rect">
            <a:avLst/>
          </a:prstGeom>
        </p:spPr>
      </p:pic>
      <p:sp>
        <p:nvSpPr>
          <p:cNvPr id="25" name="正方形/長方形 24">
            <a:extLst>
              <a:ext uri="{FF2B5EF4-FFF2-40B4-BE49-F238E27FC236}">
                <a16:creationId xmlns:a16="http://schemas.microsoft.com/office/drawing/2014/main" id="{521EBBB2-5422-18DB-8838-A903DD01B94E}"/>
              </a:ext>
            </a:extLst>
          </p:cNvPr>
          <p:cNvSpPr/>
          <p:nvPr/>
        </p:nvSpPr>
        <p:spPr>
          <a:xfrm>
            <a:off x="4053379" y="4532957"/>
            <a:ext cx="2330286" cy="384152"/>
          </a:xfrm>
          <a:prstGeom prst="rect">
            <a:avLst/>
          </a:prstGeom>
          <a:noFill/>
          <a:ln w="3810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CA7E63D8-5516-5217-78BC-78EF34A87325}"/>
              </a:ext>
            </a:extLst>
          </p:cNvPr>
          <p:cNvSpPr txBox="1"/>
          <p:nvPr/>
        </p:nvSpPr>
        <p:spPr>
          <a:xfrm>
            <a:off x="6847472" y="3868367"/>
            <a:ext cx="3510984" cy="1355949"/>
          </a:xfrm>
          <a:prstGeom prst="rect">
            <a:avLst/>
          </a:prstGeom>
          <a:noFill/>
        </p:spPr>
        <p:txBody>
          <a:bodyPr wrap="square">
            <a:spAutoFit/>
          </a:bodyPr>
          <a:lstStyle/>
          <a:p>
            <a:pPr>
              <a:lnSpc>
                <a:spcPct val="120000"/>
              </a:lnSpc>
            </a:pPr>
            <a:r>
              <a:rPr lang="ja-JP" altLang="en-US" sz="1400">
                <a:latin typeface="Meiryo UI" panose="020B0604030504040204" pitchFamily="34" charset="-128"/>
                <a:ea typeface="Meiryo UI" panose="020B0604030504040204" pitchFamily="34" charset="-128"/>
              </a:rPr>
              <a:t>アカウントの紹介</a:t>
            </a:r>
          </a:p>
          <a:p>
            <a:pPr>
              <a:lnSpc>
                <a:spcPct val="120000"/>
              </a:lnSpc>
            </a:pPr>
            <a:r>
              <a:rPr lang="ja-JP" altLang="en-US" sz="1400">
                <a:latin typeface="Meiryo UI" panose="020B0604030504040204" pitchFamily="34" charset="-128"/>
                <a:ea typeface="Meiryo UI" panose="020B0604030504040204" pitchFamily="34" charset="-128"/>
              </a:rPr>
              <a:t>商品やサービスごとの特徴・魅力の紹介</a:t>
            </a:r>
          </a:p>
          <a:p>
            <a:pPr>
              <a:lnSpc>
                <a:spcPct val="120000"/>
              </a:lnSpc>
            </a:pPr>
            <a:r>
              <a:rPr lang="ja-JP" altLang="en-US" sz="1400">
                <a:latin typeface="Meiryo UI" panose="020B0604030504040204" pitchFamily="34" charset="-128"/>
                <a:ea typeface="Meiryo UI" panose="020B0604030504040204" pitchFamily="34" charset="-128"/>
              </a:rPr>
              <a:t>口コミのまとめ</a:t>
            </a:r>
          </a:p>
          <a:p>
            <a:pPr>
              <a:lnSpc>
                <a:spcPct val="120000"/>
              </a:lnSpc>
            </a:pPr>
            <a:r>
              <a:rPr lang="ja-JP" altLang="en-US" sz="1400">
                <a:latin typeface="Meiryo UI" panose="020B0604030504040204" pitchFamily="34" charset="-128"/>
                <a:ea typeface="Meiryo UI" panose="020B0604030504040204" pitchFamily="34" charset="-128"/>
              </a:rPr>
              <a:t>宣伝や告知</a:t>
            </a:r>
            <a:endParaRPr lang="en-US" altLang="ja-JP" sz="1400" dirty="0">
              <a:latin typeface="Meiryo UI" panose="020B0604030504040204" pitchFamily="34" charset="-128"/>
              <a:ea typeface="Meiryo UI" panose="020B0604030504040204" pitchFamily="34" charset="-128"/>
            </a:endParaRPr>
          </a:p>
          <a:p>
            <a:pPr>
              <a:lnSpc>
                <a:spcPct val="120000"/>
              </a:lnSpc>
            </a:pPr>
            <a:r>
              <a:rPr lang="ja-JP" altLang="en-US" sz="1400">
                <a:latin typeface="Meiryo UI" panose="020B0604030504040204" pitchFamily="34" charset="-128"/>
                <a:ea typeface="Meiryo UI" panose="020B0604030504040204" pitchFamily="34" charset="-128"/>
              </a:rPr>
              <a:t>自社サイトや</a:t>
            </a:r>
            <a:r>
              <a:rPr lang="en-US" altLang="ja-JP" sz="1400" dirty="0">
                <a:latin typeface="Meiryo UI" panose="020B0604030504040204" pitchFamily="34" charset="-128"/>
                <a:ea typeface="Meiryo UI" panose="020B0604030504040204" pitchFamily="34" charset="-128"/>
              </a:rPr>
              <a:t>EC</a:t>
            </a:r>
            <a:r>
              <a:rPr lang="ja-JP" altLang="en-US" sz="1400">
                <a:latin typeface="Meiryo UI" panose="020B0604030504040204" pitchFamily="34" charset="-128"/>
                <a:ea typeface="Meiryo UI" panose="020B0604030504040204" pitchFamily="34" charset="-128"/>
              </a:rPr>
              <a:t>サイトへの誘導</a:t>
            </a:r>
          </a:p>
        </p:txBody>
      </p:sp>
      <p:cxnSp>
        <p:nvCxnSpPr>
          <p:cNvPr id="30" name="直線コネクタ 29">
            <a:extLst>
              <a:ext uri="{FF2B5EF4-FFF2-40B4-BE49-F238E27FC236}">
                <a16:creationId xmlns:a16="http://schemas.microsoft.com/office/drawing/2014/main" id="{1182338A-B8A4-A2E5-2A36-AB7E660CCCF9}"/>
              </a:ext>
            </a:extLst>
          </p:cNvPr>
          <p:cNvCxnSpPr/>
          <p:nvPr/>
        </p:nvCxnSpPr>
        <p:spPr>
          <a:xfrm flipV="1">
            <a:off x="6275540" y="4006863"/>
            <a:ext cx="417967" cy="526094"/>
          </a:xfrm>
          <a:prstGeom prst="line">
            <a:avLst/>
          </a:prstGeom>
          <a:ln w="28575">
            <a:solidFill>
              <a:srgbClr val="4795E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436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a:extLst>
              <a:ext uri="{FF2B5EF4-FFF2-40B4-BE49-F238E27FC236}">
                <a16:creationId xmlns:a16="http://schemas.microsoft.com/office/drawing/2014/main" id="{FE0D98F2-7200-EE53-0727-9FD63C2A3A6C}"/>
              </a:ext>
            </a:extLst>
          </p:cNvPr>
          <p:cNvSpPr/>
          <p:nvPr/>
        </p:nvSpPr>
        <p:spPr>
          <a:xfrm>
            <a:off x="567846" y="3859765"/>
            <a:ext cx="11237177" cy="2514967"/>
          </a:xfrm>
          <a:prstGeom prst="roundRect">
            <a:avLst>
              <a:gd name="adj" fmla="val 2585"/>
            </a:avLst>
          </a:prstGeom>
          <a:solidFill>
            <a:schemeClr val="bg1"/>
          </a:solidFill>
          <a:ln w="5715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a:extLst>
              <a:ext uri="{FF2B5EF4-FFF2-40B4-BE49-F238E27FC236}">
                <a16:creationId xmlns:a16="http://schemas.microsoft.com/office/drawing/2014/main" id="{2A80F739-6550-B410-55E4-27E44AACF13A}"/>
              </a:ext>
            </a:extLst>
          </p:cNvPr>
          <p:cNvSpPr/>
          <p:nvPr/>
        </p:nvSpPr>
        <p:spPr>
          <a:xfrm>
            <a:off x="567847" y="1593103"/>
            <a:ext cx="11237177" cy="1962897"/>
          </a:xfrm>
          <a:prstGeom prst="roundRect">
            <a:avLst>
              <a:gd name="adj" fmla="val 2585"/>
            </a:avLst>
          </a:prstGeom>
          <a:solidFill>
            <a:schemeClr val="bg1"/>
          </a:solidFill>
          <a:ln w="5715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投稿頻度を増やす・投稿タイミングを考慮する</a:t>
            </a:r>
          </a:p>
        </p:txBody>
      </p:sp>
      <p:sp>
        <p:nvSpPr>
          <p:cNvPr id="8" name="テキスト ボックス 7">
            <a:extLst>
              <a:ext uri="{FF2B5EF4-FFF2-40B4-BE49-F238E27FC236}">
                <a16:creationId xmlns:a16="http://schemas.microsoft.com/office/drawing/2014/main" id="{EA215C3A-B7F7-4FE7-EB35-2F0CED8FAFFD}"/>
              </a:ext>
            </a:extLst>
          </p:cNvPr>
          <p:cNvSpPr txBox="1"/>
          <p:nvPr/>
        </p:nvSpPr>
        <p:spPr>
          <a:xfrm>
            <a:off x="656005" y="1756868"/>
            <a:ext cx="6100174" cy="369332"/>
          </a:xfrm>
          <a:prstGeom prst="rect">
            <a:avLst/>
          </a:prstGeom>
          <a:noFill/>
        </p:spPr>
        <p:txBody>
          <a:bodyPr wrap="square">
            <a:spAutoFit/>
          </a:bodyPr>
          <a:lstStyle/>
          <a:p>
            <a:r>
              <a:rPr lang="ja-JP" altLang="en-US" b="1">
                <a:latin typeface="Meiryo UI" panose="020B0604030504040204" pitchFamily="34" charset="-128"/>
                <a:ea typeface="Meiryo UI" panose="020B0604030504040204" pitchFamily="34" charset="-128"/>
              </a:rPr>
              <a:t>投稿頻度は「毎日」がおすすめ</a:t>
            </a:r>
          </a:p>
        </p:txBody>
      </p:sp>
      <p:sp>
        <p:nvSpPr>
          <p:cNvPr id="10" name="テキスト ボックス 9">
            <a:extLst>
              <a:ext uri="{FF2B5EF4-FFF2-40B4-BE49-F238E27FC236}">
                <a16:creationId xmlns:a16="http://schemas.microsoft.com/office/drawing/2014/main" id="{FD8301D1-2DE7-D623-437D-0D24543DB0CE}"/>
              </a:ext>
            </a:extLst>
          </p:cNvPr>
          <p:cNvSpPr txBox="1"/>
          <p:nvPr/>
        </p:nvSpPr>
        <p:spPr>
          <a:xfrm>
            <a:off x="656005" y="2253644"/>
            <a:ext cx="7611695" cy="945580"/>
          </a:xfrm>
          <a:prstGeom prst="rect">
            <a:avLst/>
          </a:prstGeom>
          <a:noFill/>
        </p:spPr>
        <p:txBody>
          <a:bodyPr wrap="square">
            <a:spAutoFit/>
          </a:bodyPr>
          <a:lstStyle/>
          <a:p>
            <a:pPr>
              <a:lnSpc>
                <a:spcPct val="120000"/>
              </a:lnSpc>
            </a:pP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週</a:t>
            </a:r>
            <a:r>
              <a:rPr lang="en-US" altLang="ja-JP" sz="1600" dirty="0">
                <a:solidFill>
                  <a:schemeClr val="tx1">
                    <a:lumMod val="65000"/>
                    <a:lumOff val="35000"/>
                  </a:schemeClr>
                </a:solidFill>
                <a:latin typeface="Meiryo UI" panose="020B0604030504040204" pitchFamily="34" charset="-128"/>
                <a:ea typeface="Meiryo UI" panose="020B0604030504040204" pitchFamily="34" charset="-128"/>
              </a:rPr>
              <a:t>1</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回の投稿から</a:t>
            </a:r>
            <a:r>
              <a:rPr lang="ja-JP" altLang="en-US" sz="1600">
                <a:solidFill>
                  <a:srgbClr val="C00000"/>
                </a:solidFill>
                <a:latin typeface="Meiryo UI" panose="020B0604030504040204" pitchFamily="34" charset="-128"/>
                <a:ea typeface="Meiryo UI" panose="020B0604030504040204" pitchFamily="34" charset="-128"/>
              </a:rPr>
              <a:t>毎日投稿に頻度を高めたことで、フォロワーが一気に増えた</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という事例もあるようです。ただし投稿内容の質も重要です。ある程度のフォロワーを獲得している場合は、少なくとも週</a:t>
            </a:r>
            <a:r>
              <a:rPr lang="en-US" altLang="ja-JP" sz="1600" dirty="0">
                <a:solidFill>
                  <a:schemeClr val="tx1">
                    <a:lumMod val="65000"/>
                    <a:lumOff val="35000"/>
                  </a:schemeClr>
                </a:solidFill>
                <a:latin typeface="Meiryo UI" panose="020B0604030504040204" pitchFamily="34" charset="-128"/>
                <a:ea typeface="Meiryo UI" panose="020B0604030504040204" pitchFamily="34" charset="-128"/>
              </a:rPr>
              <a:t>2</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a:t>
            </a:r>
            <a:r>
              <a:rPr lang="en-US" altLang="ja-JP" sz="1600" dirty="0">
                <a:solidFill>
                  <a:schemeClr val="tx1">
                    <a:lumMod val="65000"/>
                    <a:lumOff val="35000"/>
                  </a:schemeClr>
                </a:solidFill>
                <a:latin typeface="Meiryo UI" panose="020B0604030504040204" pitchFamily="34" charset="-128"/>
                <a:ea typeface="Meiryo UI" panose="020B0604030504040204" pitchFamily="34" charset="-128"/>
              </a:rPr>
              <a:t>3</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回の投稿を心がけるとよいでしょう。</a:t>
            </a:r>
          </a:p>
        </p:txBody>
      </p:sp>
      <p:sp>
        <p:nvSpPr>
          <p:cNvPr id="11" name="テキスト ボックス 10">
            <a:extLst>
              <a:ext uri="{FF2B5EF4-FFF2-40B4-BE49-F238E27FC236}">
                <a16:creationId xmlns:a16="http://schemas.microsoft.com/office/drawing/2014/main" id="{950FD8C3-EC0D-91CF-80EB-BD3341085362}"/>
              </a:ext>
            </a:extLst>
          </p:cNvPr>
          <p:cNvSpPr txBox="1"/>
          <p:nvPr/>
        </p:nvSpPr>
        <p:spPr>
          <a:xfrm>
            <a:off x="656004" y="4154426"/>
            <a:ext cx="10492159" cy="369332"/>
          </a:xfrm>
          <a:prstGeom prst="rect">
            <a:avLst/>
          </a:prstGeom>
          <a:noFill/>
        </p:spPr>
        <p:txBody>
          <a:bodyPr wrap="square">
            <a:spAutoFit/>
          </a:bodyPr>
          <a:lstStyle/>
          <a:p>
            <a:r>
              <a:rPr lang="en-US" altLang="ja-JP" b="1" dirty="0">
                <a:latin typeface="Meiryo UI" panose="020B0604030504040204" pitchFamily="34" charset="-128"/>
                <a:ea typeface="Meiryo UI" panose="020B0604030504040204" pitchFamily="34" charset="-128"/>
              </a:rPr>
              <a:t>Instagram</a:t>
            </a:r>
            <a:r>
              <a:rPr lang="ja-JP" altLang="en-US" b="1">
                <a:latin typeface="Meiryo UI" panose="020B0604030504040204" pitchFamily="34" charset="-128"/>
                <a:ea typeface="Meiryo UI" panose="020B0604030504040204" pitchFamily="34" charset="-128"/>
              </a:rPr>
              <a:t>の利用ピークは</a:t>
            </a:r>
            <a:r>
              <a:rPr lang="en-US" altLang="ja-JP" b="1" dirty="0">
                <a:latin typeface="Meiryo UI" panose="020B0604030504040204" pitchFamily="34" charset="-128"/>
                <a:ea typeface="Meiryo UI" panose="020B0604030504040204" pitchFamily="34" charset="-128"/>
              </a:rPr>
              <a:t>20</a:t>
            </a:r>
            <a:r>
              <a:rPr lang="ja-JP" altLang="en-US" b="1">
                <a:latin typeface="Meiryo UI" panose="020B0604030504040204" pitchFamily="34" charset="-128"/>
                <a:ea typeface="Meiryo UI" panose="020B0604030504040204" pitchFamily="34" charset="-128"/>
              </a:rPr>
              <a:t>～</a:t>
            </a:r>
            <a:r>
              <a:rPr lang="en-US" altLang="ja-JP" b="1" dirty="0">
                <a:latin typeface="Meiryo UI" panose="020B0604030504040204" pitchFamily="34" charset="-128"/>
                <a:ea typeface="Meiryo UI" panose="020B0604030504040204" pitchFamily="34" charset="-128"/>
              </a:rPr>
              <a:t>22</a:t>
            </a:r>
            <a:r>
              <a:rPr lang="ja-JP" altLang="en-US" b="1">
                <a:latin typeface="Meiryo UI" panose="020B0604030504040204" pitchFamily="34" charset="-128"/>
                <a:ea typeface="Meiryo UI" panose="020B0604030504040204" pitchFamily="34" charset="-128"/>
              </a:rPr>
              <a:t>時</a:t>
            </a:r>
          </a:p>
        </p:txBody>
      </p:sp>
      <p:sp>
        <p:nvSpPr>
          <p:cNvPr id="12" name="テキスト ボックス 11">
            <a:extLst>
              <a:ext uri="{FF2B5EF4-FFF2-40B4-BE49-F238E27FC236}">
                <a16:creationId xmlns:a16="http://schemas.microsoft.com/office/drawing/2014/main" id="{7F328702-4E44-0498-DCC3-0EFC1517DA46}"/>
              </a:ext>
            </a:extLst>
          </p:cNvPr>
          <p:cNvSpPr txBox="1"/>
          <p:nvPr/>
        </p:nvSpPr>
        <p:spPr>
          <a:xfrm>
            <a:off x="656004" y="4632365"/>
            <a:ext cx="7611695" cy="1241045"/>
          </a:xfrm>
          <a:prstGeom prst="rect">
            <a:avLst/>
          </a:prstGeom>
          <a:noFill/>
        </p:spPr>
        <p:txBody>
          <a:bodyPr wrap="square">
            <a:spAutoFit/>
          </a:bodyPr>
          <a:lstStyle/>
          <a:p>
            <a:pPr>
              <a:lnSpc>
                <a:spcPct val="120000"/>
              </a:lnSpc>
            </a:pPr>
            <a:r>
              <a:rPr lang="en" altLang="ja-JP" sz="1600" dirty="0">
                <a:solidFill>
                  <a:schemeClr val="tx1">
                    <a:lumMod val="65000"/>
                    <a:lumOff val="35000"/>
                  </a:schemeClr>
                </a:solidFill>
                <a:latin typeface="Meiryo UI" panose="020B0604030504040204" pitchFamily="34" charset="-128"/>
                <a:ea typeface="Meiryo UI" panose="020B0604030504040204" pitchFamily="34" charset="-128"/>
              </a:rPr>
              <a:t>Instagram</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が活発に利用されている時間帯は、</a:t>
            </a:r>
            <a:r>
              <a:rPr lang="ja-JP" altLang="en-US" sz="1600">
                <a:solidFill>
                  <a:srgbClr val="C00000"/>
                </a:solidFill>
                <a:latin typeface="Meiryo UI" panose="020B0604030504040204" pitchFamily="34" charset="-128"/>
                <a:ea typeface="Meiryo UI" panose="020B0604030504040204" pitchFamily="34" charset="-128"/>
              </a:rPr>
              <a:t>通勤・通学時の</a:t>
            </a:r>
            <a:r>
              <a:rPr lang="en-US" altLang="ja-JP" sz="1600" dirty="0">
                <a:solidFill>
                  <a:srgbClr val="C00000"/>
                </a:solidFill>
                <a:latin typeface="Meiryo UI" panose="020B0604030504040204" pitchFamily="34" charset="-128"/>
                <a:ea typeface="Meiryo UI" panose="020B0604030504040204" pitchFamily="34" charset="-128"/>
              </a:rPr>
              <a:t>7</a:t>
            </a:r>
            <a:r>
              <a:rPr lang="ja-JP" altLang="en-US" sz="1600">
                <a:solidFill>
                  <a:srgbClr val="C00000"/>
                </a:solidFill>
                <a:latin typeface="Meiryo UI" panose="020B0604030504040204" pitchFamily="34" charset="-128"/>
                <a:ea typeface="Meiryo UI" panose="020B0604030504040204" pitchFamily="34" charset="-128"/>
              </a:rPr>
              <a:t>～</a:t>
            </a:r>
            <a:r>
              <a:rPr lang="en-US" altLang="ja-JP" sz="1600" dirty="0">
                <a:solidFill>
                  <a:srgbClr val="C00000"/>
                </a:solidFill>
                <a:latin typeface="Meiryo UI" panose="020B0604030504040204" pitchFamily="34" charset="-128"/>
                <a:ea typeface="Meiryo UI" panose="020B0604030504040204" pitchFamily="34" charset="-128"/>
              </a:rPr>
              <a:t>8</a:t>
            </a:r>
            <a:r>
              <a:rPr lang="ja-JP" altLang="en-US" sz="1600">
                <a:solidFill>
                  <a:srgbClr val="C00000"/>
                </a:solidFill>
                <a:latin typeface="Meiryo UI" panose="020B0604030504040204" pitchFamily="34" charset="-128"/>
                <a:ea typeface="Meiryo UI" panose="020B0604030504040204" pitchFamily="34" charset="-128"/>
              </a:rPr>
              <a:t>時、お昼休憩時の</a:t>
            </a:r>
            <a:r>
              <a:rPr lang="en-US" altLang="ja-JP" sz="1600" dirty="0">
                <a:solidFill>
                  <a:srgbClr val="C00000"/>
                </a:solidFill>
                <a:latin typeface="Meiryo UI" panose="020B0604030504040204" pitchFamily="34" charset="-128"/>
                <a:ea typeface="Meiryo UI" panose="020B0604030504040204" pitchFamily="34" charset="-128"/>
              </a:rPr>
              <a:t>12</a:t>
            </a:r>
            <a:r>
              <a:rPr lang="ja-JP" altLang="en-US" sz="1600">
                <a:solidFill>
                  <a:srgbClr val="C00000"/>
                </a:solidFill>
                <a:latin typeface="Meiryo UI" panose="020B0604030504040204" pitchFamily="34" charset="-128"/>
                <a:ea typeface="Meiryo UI" panose="020B0604030504040204" pitchFamily="34" charset="-128"/>
              </a:rPr>
              <a:t>～</a:t>
            </a:r>
            <a:r>
              <a:rPr lang="en-US" altLang="ja-JP" sz="1600" dirty="0">
                <a:solidFill>
                  <a:srgbClr val="C00000"/>
                </a:solidFill>
                <a:latin typeface="Meiryo UI" panose="020B0604030504040204" pitchFamily="34" charset="-128"/>
                <a:ea typeface="Meiryo UI" panose="020B0604030504040204" pitchFamily="34" charset="-128"/>
              </a:rPr>
              <a:t>13</a:t>
            </a:r>
            <a:r>
              <a:rPr lang="ja-JP" altLang="en-US" sz="1600">
                <a:solidFill>
                  <a:srgbClr val="C00000"/>
                </a:solidFill>
                <a:latin typeface="Meiryo UI" panose="020B0604030504040204" pitchFamily="34" charset="-128"/>
                <a:ea typeface="Meiryo UI" panose="020B0604030504040204" pitchFamily="34" charset="-128"/>
              </a:rPr>
              <a:t>時、帰宅時の</a:t>
            </a:r>
            <a:r>
              <a:rPr lang="en-US" altLang="ja-JP" sz="1600" dirty="0">
                <a:solidFill>
                  <a:srgbClr val="C00000"/>
                </a:solidFill>
                <a:latin typeface="Meiryo UI" panose="020B0604030504040204" pitchFamily="34" charset="-128"/>
                <a:ea typeface="Meiryo UI" panose="020B0604030504040204" pitchFamily="34" charset="-128"/>
              </a:rPr>
              <a:t>16</a:t>
            </a:r>
            <a:r>
              <a:rPr lang="ja-JP" altLang="en-US" sz="1600">
                <a:solidFill>
                  <a:srgbClr val="C00000"/>
                </a:solidFill>
                <a:latin typeface="Meiryo UI" panose="020B0604030504040204" pitchFamily="34" charset="-128"/>
                <a:ea typeface="Meiryo UI" panose="020B0604030504040204" pitchFamily="34" charset="-128"/>
              </a:rPr>
              <a:t>時以</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降が挙げられ、</a:t>
            </a:r>
            <a:r>
              <a:rPr lang="ja-JP" altLang="en-US" sz="1600">
                <a:solidFill>
                  <a:srgbClr val="C00000"/>
                </a:solidFill>
                <a:latin typeface="Meiryo UI" panose="020B0604030504040204" pitchFamily="34" charset="-128"/>
                <a:ea typeface="Meiryo UI" panose="020B0604030504040204" pitchFamily="34" charset="-128"/>
              </a:rPr>
              <a:t>ピークは</a:t>
            </a:r>
            <a:r>
              <a:rPr lang="en-US" altLang="ja-JP" sz="1600" dirty="0">
                <a:solidFill>
                  <a:srgbClr val="C00000"/>
                </a:solidFill>
                <a:latin typeface="Meiryo UI" panose="020B0604030504040204" pitchFamily="34" charset="-128"/>
                <a:ea typeface="Meiryo UI" panose="020B0604030504040204" pitchFamily="34" charset="-128"/>
              </a:rPr>
              <a:t>20</a:t>
            </a:r>
            <a:r>
              <a:rPr lang="ja-JP" altLang="en-US" sz="1600">
                <a:solidFill>
                  <a:srgbClr val="C00000"/>
                </a:solidFill>
                <a:latin typeface="Meiryo UI" panose="020B0604030504040204" pitchFamily="34" charset="-128"/>
                <a:ea typeface="Meiryo UI" panose="020B0604030504040204" pitchFamily="34" charset="-128"/>
              </a:rPr>
              <a:t>～</a:t>
            </a:r>
            <a:r>
              <a:rPr lang="en-US" altLang="ja-JP" sz="1600" dirty="0">
                <a:solidFill>
                  <a:srgbClr val="C00000"/>
                </a:solidFill>
                <a:latin typeface="Meiryo UI" panose="020B0604030504040204" pitchFamily="34" charset="-128"/>
                <a:ea typeface="Meiryo UI" panose="020B0604030504040204" pitchFamily="34" charset="-128"/>
              </a:rPr>
              <a:t>22</a:t>
            </a:r>
            <a:r>
              <a:rPr lang="ja-JP" altLang="en-US" sz="1600">
                <a:solidFill>
                  <a:srgbClr val="C00000"/>
                </a:solidFill>
                <a:latin typeface="Meiryo UI" panose="020B0604030504040204" pitchFamily="34" charset="-128"/>
                <a:ea typeface="Meiryo UI" panose="020B0604030504040204" pitchFamily="34" charset="-128"/>
              </a:rPr>
              <a:t>時</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です。</a:t>
            </a:r>
            <a:endParaRPr lang="en-US" altLang="ja-JP" sz="1600" dirty="0">
              <a:solidFill>
                <a:schemeClr val="tx1">
                  <a:lumMod val="65000"/>
                  <a:lumOff val="35000"/>
                </a:schemeClr>
              </a:solidFill>
              <a:latin typeface="Meiryo UI" panose="020B0604030504040204" pitchFamily="34" charset="-128"/>
              <a:ea typeface="Meiryo UI" panose="020B0604030504040204" pitchFamily="34" charset="-128"/>
            </a:endParaRPr>
          </a:p>
          <a:p>
            <a:pPr>
              <a:lnSpc>
                <a:spcPct val="120000"/>
              </a:lnSpc>
            </a:pP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ただし、投稿内容やジャンルによってはアクティブユーザーの集まる時間帯が異なります。</a:t>
            </a:r>
            <a:r>
              <a:rPr lang="ja-JP" altLang="en-US" sz="1600">
                <a:solidFill>
                  <a:srgbClr val="C00000"/>
                </a:solidFill>
                <a:latin typeface="Meiryo UI" panose="020B0604030504040204" pitchFamily="34" charset="-128"/>
                <a:ea typeface="Meiryo UI" panose="020B0604030504040204" pitchFamily="34" charset="-128"/>
              </a:rPr>
              <a:t>ターゲットに合わせて投稿する時間帯を見極める</a:t>
            </a:r>
            <a:r>
              <a:rPr lang="ja-JP" altLang="en-US" sz="1600">
                <a:solidFill>
                  <a:schemeClr val="tx1">
                    <a:lumMod val="65000"/>
                    <a:lumOff val="35000"/>
                  </a:schemeClr>
                </a:solidFill>
                <a:latin typeface="Meiryo UI" panose="020B0604030504040204" pitchFamily="34" charset="-128"/>
                <a:ea typeface="Meiryo UI" panose="020B0604030504040204" pitchFamily="34" charset="-128"/>
              </a:rPr>
              <a:t>ことが大切です。</a:t>
            </a:r>
          </a:p>
        </p:txBody>
      </p:sp>
      <p:pic>
        <p:nvPicPr>
          <p:cNvPr id="7" name="図 6">
            <a:extLst>
              <a:ext uri="{FF2B5EF4-FFF2-40B4-BE49-F238E27FC236}">
                <a16:creationId xmlns:a16="http://schemas.microsoft.com/office/drawing/2014/main" id="{27EEAE71-E08B-46D8-0694-D9A1167C20FC}"/>
              </a:ext>
            </a:extLst>
          </p:cNvPr>
          <p:cNvPicPr>
            <a:picLocks noChangeAspect="1"/>
          </p:cNvPicPr>
          <p:nvPr/>
        </p:nvPicPr>
        <p:blipFill>
          <a:blip r:embed="rId2"/>
          <a:stretch>
            <a:fillRect/>
          </a:stretch>
        </p:blipFill>
        <p:spPr>
          <a:xfrm>
            <a:off x="8847263" y="4257677"/>
            <a:ext cx="2389058" cy="1997880"/>
          </a:xfrm>
          <a:prstGeom prst="rect">
            <a:avLst/>
          </a:prstGeom>
        </p:spPr>
      </p:pic>
      <p:pic>
        <p:nvPicPr>
          <p:cNvPr id="9" name="図 8">
            <a:extLst>
              <a:ext uri="{FF2B5EF4-FFF2-40B4-BE49-F238E27FC236}">
                <a16:creationId xmlns:a16="http://schemas.microsoft.com/office/drawing/2014/main" id="{41C0B9AF-553C-8C66-086E-4E2FC48533D1}"/>
              </a:ext>
            </a:extLst>
          </p:cNvPr>
          <p:cNvPicPr>
            <a:picLocks noChangeAspect="1"/>
          </p:cNvPicPr>
          <p:nvPr/>
        </p:nvPicPr>
        <p:blipFill>
          <a:blip r:embed="rId3"/>
          <a:stretch>
            <a:fillRect/>
          </a:stretch>
        </p:blipFill>
        <p:spPr>
          <a:xfrm>
            <a:off x="9013370" y="1634754"/>
            <a:ext cx="2229215" cy="1794246"/>
          </a:xfrm>
          <a:prstGeom prst="rect">
            <a:avLst/>
          </a:prstGeom>
        </p:spPr>
      </p:pic>
    </p:spTree>
    <p:extLst>
      <p:ext uri="{BB962C8B-B14F-4D97-AF65-F5344CB8AC3E}">
        <p14:creationId xmlns:p14="http://schemas.microsoft.com/office/powerpoint/2010/main" val="3017591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3C2D70-BEBA-B27E-46BF-771844E901FE}"/>
              </a:ext>
            </a:extLst>
          </p:cNvPr>
          <p:cNvSpPr txBox="1"/>
          <p:nvPr/>
        </p:nvSpPr>
        <p:spPr>
          <a:xfrm>
            <a:off x="3696672" y="295642"/>
            <a:ext cx="7903029" cy="6266716"/>
          </a:xfrm>
          <a:prstGeom prst="rect">
            <a:avLst/>
          </a:prstGeom>
          <a:noFill/>
        </p:spPr>
        <p:txBody>
          <a:bodyPr wrap="square" rtlCol="0">
            <a:spAutoFit/>
          </a:bodyPr>
          <a:lstStyle/>
          <a:p>
            <a:pPr>
              <a:lnSpc>
                <a:spcPct val="150000"/>
              </a:lnSpc>
            </a:pPr>
            <a:r>
              <a:rPr kumimoji="1" lang="en-US" altLang="ja-JP" b="1" dirty="0">
                <a:solidFill>
                  <a:schemeClr val="tx1">
                    <a:lumMod val="75000"/>
                    <a:lumOff val="25000"/>
                  </a:schemeClr>
                </a:solidFill>
                <a:latin typeface="Meiryo UI" panose="020B0604030504040204" pitchFamily="34" charset="-128"/>
                <a:ea typeface="Meiryo UI" panose="020B0604030504040204" pitchFamily="34" charset="-128"/>
              </a:rPr>
              <a:t>1. SNS</a:t>
            </a:r>
            <a:r>
              <a:rPr kumimoji="1" lang="ja-JP" altLang="en-US" b="1" dirty="0">
                <a:solidFill>
                  <a:schemeClr val="tx1">
                    <a:lumMod val="75000"/>
                    <a:lumOff val="25000"/>
                  </a:schemeClr>
                </a:solidFill>
                <a:latin typeface="Meiryo UI" panose="020B0604030504040204" pitchFamily="34" charset="-128"/>
                <a:ea typeface="Meiryo UI" panose="020B0604030504040204" pitchFamily="34" charset="-128"/>
              </a:rPr>
              <a:t>マーケティング戦略の重要性と</a:t>
            </a:r>
            <a:r>
              <a:rPr kumimoji="1" lang="en-US" altLang="ja-JP" b="1" dirty="0">
                <a:solidFill>
                  <a:schemeClr val="tx1">
                    <a:lumMod val="75000"/>
                    <a:lumOff val="25000"/>
                  </a:schemeClr>
                </a:solidFill>
                <a:latin typeface="Meiryo UI" panose="020B0604030504040204" pitchFamily="34" charset="-128"/>
                <a:ea typeface="Meiryo UI" panose="020B0604030504040204" pitchFamily="34" charset="-128"/>
              </a:rPr>
              <a:t>Instagram</a:t>
            </a:r>
            <a:r>
              <a:rPr kumimoji="1" lang="ja-JP" altLang="en-US" b="1" dirty="0">
                <a:solidFill>
                  <a:schemeClr val="tx1">
                    <a:lumMod val="75000"/>
                    <a:lumOff val="25000"/>
                  </a:schemeClr>
                </a:solidFill>
                <a:latin typeface="Meiryo UI" panose="020B0604030504040204" pitchFamily="34" charset="-128"/>
                <a:ea typeface="Meiryo UI" panose="020B0604030504040204" pitchFamily="34" charset="-128"/>
              </a:rPr>
              <a:t>の特徴</a:t>
            </a:r>
            <a:endParaRPr kumimoji="1" lang="en-US" altLang="ja-JP" b="1"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SNS</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マーケティング戦略の重要性と効果</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kumimoji="1"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SNS</a:t>
            </a:r>
            <a:r>
              <a:rPr kumimoji="1"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マーケティング戦略を練る</a:t>
            </a:r>
            <a:r>
              <a:rPr kumimoji="1" lang="en-US" altLang="ja-JP" sz="1200" dirty="0">
                <a:solidFill>
                  <a:schemeClr val="tx1">
                    <a:lumMod val="75000"/>
                    <a:lumOff val="25000"/>
                  </a:schemeClr>
                </a:solidFill>
                <a:latin typeface="Meiryo UI" panose="020B0604030504040204" pitchFamily="34" charset="-128"/>
                <a:ea typeface="Meiryo UI" panose="020B0604030504040204" pitchFamily="34" charset="-128"/>
              </a:rPr>
              <a:t>3</a:t>
            </a:r>
            <a:r>
              <a:rPr kumimoji="1"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つのメリット</a:t>
            </a:r>
            <a:endParaRPr kumimoji="1"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Instagram</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の利用状況</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kumimoji="1"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Instagram</a:t>
            </a:r>
            <a:r>
              <a:rPr kumimoji="1"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の特徴</a:t>
            </a:r>
            <a:endParaRPr kumimoji="1"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b="1" dirty="0">
                <a:solidFill>
                  <a:schemeClr val="tx1">
                    <a:lumMod val="75000"/>
                    <a:lumOff val="25000"/>
                  </a:schemeClr>
                </a:solidFill>
                <a:latin typeface="Meiryo UI" panose="020B0604030504040204" pitchFamily="34" charset="-128"/>
                <a:ea typeface="Meiryo UI" panose="020B0604030504040204" pitchFamily="34" charset="-128"/>
              </a:rPr>
              <a:t>2. Instagram</a:t>
            </a:r>
            <a:r>
              <a:rPr lang="ja-JP" altLang="en-US" b="1" dirty="0">
                <a:solidFill>
                  <a:schemeClr val="tx1">
                    <a:lumMod val="75000"/>
                    <a:lumOff val="25000"/>
                  </a:schemeClr>
                </a:solidFill>
                <a:latin typeface="Meiryo UI" panose="020B0604030504040204" pitchFamily="34" charset="-128"/>
                <a:ea typeface="Meiryo UI" panose="020B0604030504040204" pitchFamily="34" charset="-128"/>
              </a:rPr>
              <a:t>の活用事例</a:t>
            </a:r>
            <a:endParaRPr lang="en-US" altLang="ja-JP" b="1"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b="1" dirty="0">
                <a:solidFill>
                  <a:schemeClr val="tx1">
                    <a:lumMod val="75000"/>
                    <a:lumOff val="25000"/>
                  </a:schemeClr>
                </a:solidFill>
                <a:latin typeface="Meiryo UI" panose="020B0604030504040204" pitchFamily="34" charset="-128"/>
                <a:ea typeface="Meiryo UI" panose="020B0604030504040204" pitchFamily="34" charset="-128"/>
              </a:rPr>
              <a:t>3. Instagram</a:t>
            </a:r>
            <a:r>
              <a:rPr lang="ja-JP" altLang="en-US" b="1" dirty="0">
                <a:solidFill>
                  <a:schemeClr val="tx1">
                    <a:lumMod val="75000"/>
                    <a:lumOff val="25000"/>
                  </a:schemeClr>
                </a:solidFill>
                <a:latin typeface="Meiryo UI" panose="020B0604030504040204" pitchFamily="34" charset="-128"/>
                <a:ea typeface="Meiryo UI" panose="020B0604030504040204" pitchFamily="34" charset="-128"/>
              </a:rPr>
              <a:t>のアルゴリズムとは？</a:t>
            </a:r>
            <a:endParaRPr lang="en-US" altLang="ja-JP" b="1"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b="1" dirty="0">
                <a:solidFill>
                  <a:schemeClr val="tx1">
                    <a:lumMod val="75000"/>
                    <a:lumOff val="25000"/>
                  </a:schemeClr>
                </a:solidFill>
                <a:latin typeface="Meiryo UI" panose="020B0604030504040204" pitchFamily="34" charset="-128"/>
                <a:ea typeface="Meiryo UI" panose="020B0604030504040204" pitchFamily="34" charset="-128"/>
              </a:rPr>
              <a:t>4. Instagram</a:t>
            </a:r>
            <a:r>
              <a:rPr lang="ja-JP" altLang="en-US" b="1" dirty="0">
                <a:solidFill>
                  <a:schemeClr val="tx1">
                    <a:lumMod val="75000"/>
                    <a:lumOff val="25000"/>
                  </a:schemeClr>
                </a:solidFill>
                <a:latin typeface="Meiryo UI" panose="020B0604030504040204" pitchFamily="34" charset="-128"/>
                <a:ea typeface="Meiryo UI" panose="020B0604030504040204" pitchFamily="34" charset="-128"/>
              </a:rPr>
              <a:t>のフォロワーを増やす方法</a:t>
            </a:r>
            <a:endParaRPr lang="en-US" altLang="ja-JP" b="1"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プロアカウントに切り替える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プロフィールを充実させる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ストーリーズをハイライトにまとめる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投稿頻度を増やす・投稿タイミングを考慮する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投稿内容に一貫性を持たせる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投稿の表紙にこだわる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ハッシュタグ・フィルター・位置情報を活用する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インスタライブを行う・リールを活用して拡散を狙う</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トレンドを把握する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ユーザーとコミュニケーションをとる</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sz="1200" dirty="0">
                <a:solidFill>
                  <a:schemeClr val="tx1">
                    <a:lumMod val="75000"/>
                    <a:lumOff val="25000"/>
                  </a:schemeClr>
                </a:solidFill>
                <a:latin typeface="Meiryo UI" panose="020B0604030504040204" pitchFamily="34" charset="-128"/>
                <a:ea typeface="Meiryo UI" panose="020B0604030504040204" pitchFamily="34" charset="-128"/>
              </a:rPr>
              <a:t>  </a:t>
            </a:r>
            <a:r>
              <a:rPr lang="ja-JP" altLang="en-US" sz="1200" dirty="0">
                <a:solidFill>
                  <a:schemeClr val="tx1">
                    <a:lumMod val="75000"/>
                    <a:lumOff val="25000"/>
                  </a:schemeClr>
                </a:solidFill>
                <a:latin typeface="Meiryo UI" panose="020B0604030504040204" pitchFamily="34" charset="-128"/>
                <a:ea typeface="Meiryo UI" panose="020B0604030504040204" pitchFamily="34" charset="-128"/>
              </a:rPr>
              <a:t>キャンペーンを行う</a:t>
            </a:r>
            <a:endParaRPr lang="en-US" altLang="ja-JP" sz="1200" dirty="0">
              <a:solidFill>
                <a:schemeClr val="tx1">
                  <a:lumMod val="75000"/>
                  <a:lumOff val="25000"/>
                </a:schemeClr>
              </a:solidFill>
              <a:latin typeface="Meiryo UI" panose="020B0604030504040204" pitchFamily="34" charset="-128"/>
              <a:ea typeface="Meiryo UI" panose="020B0604030504040204" pitchFamily="34" charset="-128"/>
            </a:endParaRPr>
          </a:p>
          <a:p>
            <a:pPr>
              <a:lnSpc>
                <a:spcPct val="150000"/>
              </a:lnSpc>
            </a:pPr>
            <a:r>
              <a:rPr lang="en-US" altLang="ja-JP" b="1" dirty="0">
                <a:solidFill>
                  <a:schemeClr val="tx1">
                    <a:lumMod val="75000"/>
                    <a:lumOff val="25000"/>
                  </a:schemeClr>
                </a:solidFill>
                <a:latin typeface="Meiryo UI" panose="020B0604030504040204" pitchFamily="34" charset="-128"/>
                <a:ea typeface="Meiryo UI" panose="020B0604030504040204" pitchFamily="34" charset="-128"/>
              </a:rPr>
              <a:t>4. </a:t>
            </a:r>
            <a:r>
              <a:rPr lang="ja-JP" altLang="en-US" b="1" dirty="0">
                <a:solidFill>
                  <a:schemeClr val="tx1">
                    <a:lumMod val="75000"/>
                    <a:lumOff val="25000"/>
                  </a:schemeClr>
                </a:solidFill>
                <a:latin typeface="Meiryo UI" panose="020B0604030504040204" pitchFamily="34" charset="-128"/>
                <a:ea typeface="Meiryo UI" panose="020B0604030504040204" pitchFamily="34" charset="-128"/>
              </a:rPr>
              <a:t>会社・サービス紹介</a:t>
            </a:r>
            <a:endParaRPr lang="en-US" altLang="ja-JP" dirty="0">
              <a:solidFill>
                <a:schemeClr val="tx1">
                  <a:lumMod val="75000"/>
                  <a:lumOff val="25000"/>
                </a:schemeClr>
              </a:solidFill>
              <a:latin typeface="Meiryo UI" panose="020B0604030504040204" pitchFamily="34" charset="-128"/>
              <a:ea typeface="Meiryo UI" panose="020B0604030504040204" pitchFamily="34" charset="-128"/>
            </a:endParaRPr>
          </a:p>
        </p:txBody>
      </p:sp>
      <p:sp>
        <p:nvSpPr>
          <p:cNvPr id="3" name="字幕 2">
            <a:extLst>
              <a:ext uri="{FF2B5EF4-FFF2-40B4-BE49-F238E27FC236}">
                <a16:creationId xmlns:a16="http://schemas.microsoft.com/office/drawing/2014/main" id="{6AF02274-6C3D-386F-EA0E-7B015C1CDFD6}"/>
              </a:ext>
            </a:extLst>
          </p:cNvPr>
          <p:cNvSpPr txBox="1">
            <a:spLocks/>
          </p:cNvSpPr>
          <p:nvPr/>
        </p:nvSpPr>
        <p:spPr>
          <a:xfrm flipH="1">
            <a:off x="-3" y="0"/>
            <a:ext cx="351391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テキスト ボックス 3">
            <a:extLst>
              <a:ext uri="{FF2B5EF4-FFF2-40B4-BE49-F238E27FC236}">
                <a16:creationId xmlns:a16="http://schemas.microsoft.com/office/drawing/2014/main" id="{A1E673D2-B0CB-25F1-4A00-9B318A5E4236}"/>
              </a:ext>
            </a:extLst>
          </p:cNvPr>
          <p:cNvSpPr txBox="1"/>
          <p:nvPr/>
        </p:nvSpPr>
        <p:spPr>
          <a:xfrm>
            <a:off x="1086388" y="2779934"/>
            <a:ext cx="2401390" cy="769441"/>
          </a:xfrm>
          <a:prstGeom prst="rect">
            <a:avLst/>
          </a:prstGeom>
          <a:noFill/>
        </p:spPr>
        <p:txBody>
          <a:bodyPr wrap="square">
            <a:spAutoFit/>
          </a:bodyPr>
          <a:lstStyle/>
          <a:p>
            <a:r>
              <a:rPr lang="ja-JP" altLang="en-US" sz="4400" b="1">
                <a:solidFill>
                  <a:schemeClr val="bg1"/>
                </a:solidFill>
                <a:latin typeface="Meiryo UI" panose="020B0604030504040204" pitchFamily="34" charset="-128"/>
                <a:ea typeface="Meiryo UI" panose="020B0604030504040204" pitchFamily="34" charset="-128"/>
              </a:rPr>
              <a:t>目次</a:t>
            </a:r>
          </a:p>
        </p:txBody>
      </p:sp>
      <p:cxnSp>
        <p:nvCxnSpPr>
          <p:cNvPr id="25" name="直線コネクタ 24">
            <a:extLst>
              <a:ext uri="{FF2B5EF4-FFF2-40B4-BE49-F238E27FC236}">
                <a16:creationId xmlns:a16="http://schemas.microsoft.com/office/drawing/2014/main" id="{2396958C-6C88-8C67-9FD1-EBE7A7AA7F65}"/>
              </a:ext>
            </a:extLst>
          </p:cNvPr>
          <p:cNvCxnSpPr>
            <a:cxnSpLocks/>
          </p:cNvCxnSpPr>
          <p:nvPr/>
        </p:nvCxnSpPr>
        <p:spPr>
          <a:xfrm>
            <a:off x="3811680" y="738061"/>
            <a:ext cx="5599020"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281BFCA-4E6B-D27D-08CB-A20C51BE42D7}"/>
              </a:ext>
            </a:extLst>
          </p:cNvPr>
          <p:cNvCxnSpPr>
            <a:cxnSpLocks/>
          </p:cNvCxnSpPr>
          <p:nvPr/>
        </p:nvCxnSpPr>
        <p:spPr>
          <a:xfrm>
            <a:off x="3760172" y="2257711"/>
            <a:ext cx="2952618"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06DF5DD-9881-1068-03D0-2E15C0F2FADE}"/>
              </a:ext>
            </a:extLst>
          </p:cNvPr>
          <p:cNvCxnSpPr>
            <a:cxnSpLocks/>
          </p:cNvCxnSpPr>
          <p:nvPr/>
        </p:nvCxnSpPr>
        <p:spPr>
          <a:xfrm>
            <a:off x="3798980" y="2659761"/>
            <a:ext cx="3373913"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BB62B11-EF44-E2B6-4BA0-FC7688864DB7}"/>
              </a:ext>
            </a:extLst>
          </p:cNvPr>
          <p:cNvCxnSpPr>
            <a:cxnSpLocks/>
          </p:cNvCxnSpPr>
          <p:nvPr/>
        </p:nvCxnSpPr>
        <p:spPr>
          <a:xfrm>
            <a:off x="3800252" y="3055268"/>
            <a:ext cx="4010248"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3AD63B9-FA1B-CC57-A6C8-B2D7AD6545F9}"/>
              </a:ext>
            </a:extLst>
          </p:cNvPr>
          <p:cNvCxnSpPr>
            <a:cxnSpLocks/>
          </p:cNvCxnSpPr>
          <p:nvPr/>
        </p:nvCxnSpPr>
        <p:spPr>
          <a:xfrm>
            <a:off x="3798980" y="6461584"/>
            <a:ext cx="3849206" cy="0"/>
          </a:xfrm>
          <a:prstGeom prst="line">
            <a:avLst/>
          </a:prstGeom>
          <a:ln w="190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9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投稿内容に一貫性を持たせる</a:t>
            </a:r>
          </a:p>
        </p:txBody>
      </p:sp>
      <p:sp>
        <p:nvSpPr>
          <p:cNvPr id="7" name="正方形/長方形 6">
            <a:extLst>
              <a:ext uri="{FF2B5EF4-FFF2-40B4-BE49-F238E27FC236}">
                <a16:creationId xmlns:a16="http://schemas.microsoft.com/office/drawing/2014/main" id="{B296A98D-ABF8-D07B-1C58-082385FF67D5}"/>
              </a:ext>
            </a:extLst>
          </p:cNvPr>
          <p:cNvSpPr/>
          <p:nvPr/>
        </p:nvSpPr>
        <p:spPr>
          <a:xfrm>
            <a:off x="418011" y="1760860"/>
            <a:ext cx="9790514" cy="3952805"/>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pic>
        <p:nvPicPr>
          <p:cNvPr id="9" name="図 8">
            <a:extLst>
              <a:ext uri="{FF2B5EF4-FFF2-40B4-BE49-F238E27FC236}">
                <a16:creationId xmlns:a16="http://schemas.microsoft.com/office/drawing/2014/main" id="{507E745F-F9CA-E3B3-61E7-02A0746E02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47" b="97792" l="3630" r="89769">
                        <a14:foregroundMark x1="42904" y1="3247" x2="42904" y2="3247"/>
                        <a14:foregroundMark x1="4620" y1="17273" x2="4620" y2="17273"/>
                        <a14:foregroundMark x1="5941" y1="14026" x2="5941" y2="14026"/>
                        <a14:foregroundMark x1="6271" y1="13636" x2="6271" y2="13636"/>
                        <a14:foregroundMark x1="77558" y1="93247" x2="77558" y2="93247"/>
                        <a14:foregroundMark x1="41254" y1="94675" x2="41254" y2="94675"/>
                        <a14:foregroundMark x1="38944" y1="97792" x2="38944" y2="97792"/>
                        <a14:foregroundMark x1="86139" y1="96234" x2="86139" y2="96234"/>
                      </a14:backgroundRemoval>
                    </a14:imgEffect>
                  </a14:imgLayer>
                </a14:imgProps>
              </a:ext>
            </a:extLst>
          </a:blip>
          <a:stretch>
            <a:fillRect/>
          </a:stretch>
        </p:blipFill>
        <p:spPr>
          <a:xfrm>
            <a:off x="10099343" y="3084394"/>
            <a:ext cx="1484939" cy="3773606"/>
          </a:xfrm>
          <a:prstGeom prst="rect">
            <a:avLst/>
          </a:prstGeom>
        </p:spPr>
      </p:pic>
      <p:sp>
        <p:nvSpPr>
          <p:cNvPr id="17" name="正方形/長方形 16">
            <a:extLst>
              <a:ext uri="{FF2B5EF4-FFF2-40B4-BE49-F238E27FC236}">
                <a16:creationId xmlns:a16="http://schemas.microsoft.com/office/drawing/2014/main" id="{D466D19B-F099-E44B-FE5C-FA8B8C0BBA4F}"/>
              </a:ext>
            </a:extLst>
          </p:cNvPr>
          <p:cNvSpPr/>
          <p:nvPr/>
        </p:nvSpPr>
        <p:spPr>
          <a:xfrm>
            <a:off x="3294345" y="2154477"/>
            <a:ext cx="1421345" cy="7515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グラフィカル ユーザー インターフェイス が含まれている画像&#10;&#10;自動的に生成された説明">
            <a:extLst>
              <a:ext uri="{FF2B5EF4-FFF2-40B4-BE49-F238E27FC236}">
                <a16:creationId xmlns:a16="http://schemas.microsoft.com/office/drawing/2014/main" id="{756FD69B-817D-2D47-CB47-C3E93599C99A}"/>
              </a:ext>
            </a:extLst>
          </p:cNvPr>
          <p:cNvPicPr>
            <a:picLocks noChangeAspect="1"/>
          </p:cNvPicPr>
          <p:nvPr/>
        </p:nvPicPr>
        <p:blipFill>
          <a:blip r:embed="rId4"/>
          <a:stretch>
            <a:fillRect/>
          </a:stretch>
        </p:blipFill>
        <p:spPr>
          <a:xfrm>
            <a:off x="6412289" y="4184357"/>
            <a:ext cx="1484939" cy="1484939"/>
          </a:xfrm>
          <a:prstGeom prst="rect">
            <a:avLst/>
          </a:prstGeom>
        </p:spPr>
      </p:pic>
      <p:pic>
        <p:nvPicPr>
          <p:cNvPr id="21" name="図 20" descr="光, バイク が含まれている画像&#10;&#10;自動的に生成された説明">
            <a:extLst>
              <a:ext uri="{FF2B5EF4-FFF2-40B4-BE49-F238E27FC236}">
                <a16:creationId xmlns:a16="http://schemas.microsoft.com/office/drawing/2014/main" id="{66CC4DAA-CAE2-3D07-9926-D95C37C8F661}"/>
              </a:ext>
            </a:extLst>
          </p:cNvPr>
          <p:cNvPicPr>
            <a:picLocks noChangeAspect="1"/>
          </p:cNvPicPr>
          <p:nvPr/>
        </p:nvPicPr>
        <p:blipFill>
          <a:blip r:embed="rId5"/>
          <a:stretch>
            <a:fillRect/>
          </a:stretch>
        </p:blipFill>
        <p:spPr>
          <a:xfrm>
            <a:off x="4790077" y="4285596"/>
            <a:ext cx="1334022" cy="1334022"/>
          </a:xfrm>
          <a:prstGeom prst="rect">
            <a:avLst/>
          </a:prstGeom>
        </p:spPr>
      </p:pic>
      <p:pic>
        <p:nvPicPr>
          <p:cNvPr id="23" name="図 22" descr="バイク, 光, コンピュータ が含まれている画像&#10;&#10;自動的に生成された説明">
            <a:extLst>
              <a:ext uri="{FF2B5EF4-FFF2-40B4-BE49-F238E27FC236}">
                <a16:creationId xmlns:a16="http://schemas.microsoft.com/office/drawing/2014/main" id="{A430F667-34A6-E37E-9850-1AD9CFC5F257}"/>
              </a:ext>
            </a:extLst>
          </p:cNvPr>
          <p:cNvPicPr>
            <a:picLocks noChangeAspect="1"/>
          </p:cNvPicPr>
          <p:nvPr/>
        </p:nvPicPr>
        <p:blipFill>
          <a:blip r:embed="rId6"/>
          <a:stretch>
            <a:fillRect/>
          </a:stretch>
        </p:blipFill>
        <p:spPr>
          <a:xfrm>
            <a:off x="3283607" y="4397695"/>
            <a:ext cx="1218280" cy="1218280"/>
          </a:xfrm>
          <a:prstGeom prst="rect">
            <a:avLst/>
          </a:prstGeom>
        </p:spPr>
      </p:pic>
      <p:sp>
        <p:nvSpPr>
          <p:cNvPr id="8" name="正方形/長方形 7">
            <a:extLst>
              <a:ext uri="{FF2B5EF4-FFF2-40B4-BE49-F238E27FC236}">
                <a16:creationId xmlns:a16="http://schemas.microsoft.com/office/drawing/2014/main" id="{8C7928E8-C73E-F7BA-24D5-5DA923ADDE59}"/>
              </a:ext>
            </a:extLst>
          </p:cNvPr>
          <p:cNvSpPr/>
          <p:nvPr/>
        </p:nvSpPr>
        <p:spPr>
          <a:xfrm>
            <a:off x="2677602" y="3737262"/>
            <a:ext cx="1421345" cy="7515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EF33235-83B5-042F-E115-EA32C7EAF10B}"/>
              </a:ext>
            </a:extLst>
          </p:cNvPr>
          <p:cNvSpPr/>
          <p:nvPr/>
        </p:nvSpPr>
        <p:spPr>
          <a:xfrm>
            <a:off x="1357855" y="4109201"/>
            <a:ext cx="3432222" cy="7515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64DFBC0-7127-3863-7EDA-DDA41DF244F8}"/>
              </a:ext>
            </a:extLst>
          </p:cNvPr>
          <p:cNvSpPr txBox="1"/>
          <p:nvPr/>
        </p:nvSpPr>
        <p:spPr>
          <a:xfrm>
            <a:off x="567455" y="1913637"/>
            <a:ext cx="9491625" cy="2309287"/>
          </a:xfrm>
          <a:prstGeom prst="rect">
            <a:avLst/>
          </a:prstGeom>
          <a:noFill/>
        </p:spPr>
        <p:txBody>
          <a:bodyPr wrap="square">
            <a:spAutoFit/>
          </a:bodyPr>
          <a:lstStyle/>
          <a:p>
            <a:pPr>
              <a:lnSpc>
                <a:spcPct val="150000"/>
              </a:lnSpc>
            </a:pPr>
            <a:r>
              <a:rPr lang="ja-JP" altLang="en-US" sz="1400">
                <a:latin typeface="Meiryo UI" panose="020B0604030504040204" pitchFamily="34" charset="-128"/>
                <a:ea typeface="Meiryo UI" panose="020B0604030504040204" pitchFamily="34" charset="-128"/>
              </a:rPr>
              <a:t>投稿内容に一貫性を持たせることは、フォロワー離れの防止につながります。</a:t>
            </a:r>
          </a:p>
          <a:p>
            <a:pPr>
              <a:lnSpc>
                <a:spcPct val="150000"/>
              </a:lnSpc>
            </a:pPr>
            <a:r>
              <a:rPr lang="ja-JP" altLang="en-US" sz="1400">
                <a:latin typeface="Meiryo UI" panose="020B0604030504040204" pitchFamily="34" charset="-128"/>
                <a:ea typeface="Meiryo UI" panose="020B0604030504040204" pitchFamily="34" charset="-128"/>
              </a:rPr>
              <a:t>例えば、日々のお弁当や作る過程を発信しているアカウントのフォロワーは、「自分でお弁当を作る際の参考にしたい」と未来の投稿にも期待しながらフォローするはずです。</a:t>
            </a:r>
          </a:p>
          <a:p>
            <a:pPr>
              <a:lnSpc>
                <a:spcPct val="150000"/>
              </a:lnSpc>
            </a:pPr>
            <a:r>
              <a:rPr lang="ja-JP" altLang="en-US" sz="1400">
                <a:latin typeface="Meiryo UI" panose="020B0604030504040204" pitchFamily="34" charset="-128"/>
                <a:ea typeface="Meiryo UI" panose="020B0604030504040204" pitchFamily="34" charset="-128"/>
              </a:rPr>
              <a:t>しかし、同じアカウントで「東京でおすすめの飲食店○選」を紹介した場合、フォロワーは期待している内容とは異なるため、フォローを解除する可能性があります。</a:t>
            </a:r>
          </a:p>
          <a:p>
            <a:pPr>
              <a:lnSpc>
                <a:spcPct val="150000"/>
              </a:lnSpc>
            </a:pPr>
            <a:r>
              <a:rPr lang="ja-JP" altLang="en-US" sz="1400">
                <a:latin typeface="Meiryo UI" panose="020B0604030504040204" pitchFamily="34" charset="-128"/>
                <a:ea typeface="Meiryo UI" panose="020B0604030504040204" pitchFamily="34" charset="-128"/>
              </a:rPr>
              <a:t>そのため、投稿する内容には一貫性を持たせることが大切です。「ダイエット」をテーマにしたアカウントを運用するのであれば、ダイエットにおすすめの「筋トレ」「ストレッチ」「食事」など、関連するテーマを投稿しましょう。</a:t>
            </a:r>
          </a:p>
        </p:txBody>
      </p:sp>
    </p:spTree>
    <p:extLst>
      <p:ext uri="{BB962C8B-B14F-4D97-AF65-F5344CB8AC3E}">
        <p14:creationId xmlns:p14="http://schemas.microsoft.com/office/powerpoint/2010/main" val="1745112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投稿の表紙にこだわる</a:t>
            </a:r>
          </a:p>
        </p:txBody>
      </p:sp>
      <p:sp>
        <p:nvSpPr>
          <p:cNvPr id="8" name="テキスト ボックス 7">
            <a:extLst>
              <a:ext uri="{FF2B5EF4-FFF2-40B4-BE49-F238E27FC236}">
                <a16:creationId xmlns:a16="http://schemas.microsoft.com/office/drawing/2014/main" id="{CCEDB5E4-4D07-F175-9983-3F9E9564828D}"/>
              </a:ext>
            </a:extLst>
          </p:cNvPr>
          <p:cNvSpPr txBox="1"/>
          <p:nvPr/>
        </p:nvSpPr>
        <p:spPr>
          <a:xfrm>
            <a:off x="418011" y="1435750"/>
            <a:ext cx="11573691" cy="954107"/>
          </a:xfrm>
          <a:prstGeom prst="rect">
            <a:avLst/>
          </a:prstGeom>
          <a:noFill/>
        </p:spPr>
        <p:txBody>
          <a:bodyPr wrap="square">
            <a:spAutoFit/>
          </a:bodyPr>
          <a:lstStyle/>
          <a:p>
            <a:r>
              <a:rPr lang="en" altLang="ja-JP" b="0" i="0" dirty="0">
                <a:solidFill>
                  <a:srgbClr val="333333"/>
                </a:solidFill>
                <a:effectLst/>
                <a:latin typeface="Meiryo UI" panose="020B0604030504040204" pitchFamily="34" charset="-128"/>
                <a:ea typeface="Meiryo UI" panose="020B0604030504040204" pitchFamily="34" charset="-128"/>
              </a:rPr>
              <a:t>Instagram</a:t>
            </a:r>
            <a:r>
              <a:rPr lang="ja-JP" altLang="en-US" b="0" i="0">
                <a:solidFill>
                  <a:srgbClr val="333333"/>
                </a:solidFill>
                <a:effectLst/>
                <a:latin typeface="Meiryo UI" panose="020B0604030504040204" pitchFamily="34" charset="-128"/>
                <a:ea typeface="Meiryo UI" panose="020B0604030504040204" pitchFamily="34" charset="-128"/>
              </a:rPr>
              <a:t>の投稿では、表紙のみが表示→</a:t>
            </a:r>
            <a:r>
              <a:rPr lang="en-US" altLang="ja-JP" b="0" i="0" dirty="0">
                <a:solidFill>
                  <a:srgbClr val="333333"/>
                </a:solidFill>
                <a:effectLst/>
                <a:latin typeface="Meiryo UI" panose="020B0604030504040204" pitchFamily="34" charset="-128"/>
                <a:ea typeface="Meiryo UI" panose="020B0604030504040204" pitchFamily="34" charset="-128"/>
              </a:rPr>
              <a:t>2</a:t>
            </a:r>
            <a:r>
              <a:rPr lang="ja-JP" altLang="en-US" b="0" i="0">
                <a:solidFill>
                  <a:srgbClr val="333333"/>
                </a:solidFill>
                <a:effectLst/>
                <a:latin typeface="Meiryo UI" panose="020B0604030504040204" pitchFamily="34" charset="-128"/>
                <a:ea typeface="Meiryo UI" panose="020B0604030504040204" pitchFamily="34" charset="-128"/>
              </a:rPr>
              <a:t>枚目以降はユーザーがスワイプして閲覧する仕組みとなっています。</a:t>
            </a:r>
            <a:r>
              <a:rPr lang="ja-JP" altLang="en-US" b="1" i="0">
                <a:solidFill>
                  <a:srgbClr val="333333"/>
                </a:solidFill>
                <a:effectLst/>
                <a:latin typeface="Meiryo UI" panose="020B0604030504040204" pitchFamily="34" charset="-128"/>
                <a:ea typeface="Meiryo UI" panose="020B0604030504040204" pitchFamily="34" charset="-128"/>
              </a:rPr>
              <a:t>表紙でユーザーの興味を惹くことができなければ、</a:t>
            </a:r>
            <a:r>
              <a:rPr lang="en-US" altLang="ja-JP" b="1" i="0" dirty="0">
                <a:solidFill>
                  <a:srgbClr val="333333"/>
                </a:solidFill>
                <a:effectLst/>
                <a:latin typeface="Meiryo UI" panose="020B0604030504040204" pitchFamily="34" charset="-128"/>
                <a:ea typeface="Meiryo UI" panose="020B0604030504040204" pitchFamily="34" charset="-128"/>
              </a:rPr>
              <a:t>2</a:t>
            </a:r>
            <a:r>
              <a:rPr lang="ja-JP" altLang="en-US" b="1" i="0">
                <a:solidFill>
                  <a:srgbClr val="333333"/>
                </a:solidFill>
                <a:effectLst/>
                <a:latin typeface="Meiryo UI" panose="020B0604030504040204" pitchFamily="34" charset="-128"/>
                <a:ea typeface="Meiryo UI" panose="020B0604030504040204" pitchFamily="34" charset="-128"/>
              </a:rPr>
              <a:t>枚目以降は閲覧してもらえません</a:t>
            </a:r>
            <a:r>
              <a:rPr lang="ja-JP" altLang="en-US" sz="1200" b="0" i="0">
                <a:solidFill>
                  <a:srgbClr val="333333"/>
                </a:solidFill>
                <a:effectLst/>
                <a:latin typeface="Meiryo UI" panose="020B0604030504040204" pitchFamily="34" charset="-128"/>
                <a:ea typeface="Meiryo UI" panose="020B0604030504040204" pitchFamily="34" charset="-128"/>
              </a:rPr>
              <a:t>。</a:t>
            </a:r>
            <a:r>
              <a:rPr lang="ja-JP" altLang="en-US" b="0" i="0">
                <a:solidFill>
                  <a:srgbClr val="333333"/>
                </a:solidFill>
                <a:effectLst/>
                <a:latin typeface="Meiryo UI" panose="020B0604030504040204" pitchFamily="34" charset="-128"/>
                <a:ea typeface="Meiryo UI" panose="020B0604030504040204" pitchFamily="34" charset="-128"/>
              </a:rPr>
              <a:t>いかに表紙でユーザーの興味を惹くか、</a:t>
            </a:r>
            <a:r>
              <a:rPr lang="en-US" altLang="ja-JP" b="0" i="0" dirty="0">
                <a:solidFill>
                  <a:srgbClr val="333333"/>
                </a:solidFill>
                <a:effectLst/>
                <a:latin typeface="Meiryo UI" panose="020B0604030504040204" pitchFamily="34" charset="-128"/>
                <a:ea typeface="Meiryo UI" panose="020B0604030504040204" pitchFamily="34" charset="-128"/>
              </a:rPr>
              <a:t>2</a:t>
            </a:r>
            <a:r>
              <a:rPr lang="ja-JP" altLang="en-US" b="0" i="0">
                <a:solidFill>
                  <a:srgbClr val="333333"/>
                </a:solidFill>
                <a:effectLst/>
                <a:latin typeface="Meiryo UI" panose="020B0604030504040204" pitchFamily="34" charset="-128"/>
                <a:ea typeface="Meiryo UI" panose="020B0604030504040204" pitchFamily="34" charset="-128"/>
              </a:rPr>
              <a:t>枚目以降を見たくなるかを考慮しながら表紙にこだわることが大切です。</a:t>
            </a:r>
          </a:p>
        </p:txBody>
      </p:sp>
      <p:sp>
        <p:nvSpPr>
          <p:cNvPr id="10" name="テキスト ボックス 9">
            <a:extLst>
              <a:ext uri="{FF2B5EF4-FFF2-40B4-BE49-F238E27FC236}">
                <a16:creationId xmlns:a16="http://schemas.microsoft.com/office/drawing/2014/main" id="{C1ABD203-8C09-6514-98A4-B7DF56AD478E}"/>
              </a:ext>
            </a:extLst>
          </p:cNvPr>
          <p:cNvSpPr txBox="1"/>
          <p:nvPr/>
        </p:nvSpPr>
        <p:spPr>
          <a:xfrm>
            <a:off x="963386" y="4082592"/>
            <a:ext cx="1694279" cy="838884"/>
          </a:xfrm>
          <a:prstGeom prst="rect">
            <a:avLst/>
          </a:prstGeom>
          <a:noFill/>
        </p:spPr>
        <p:txBody>
          <a:bodyPr wrap="square">
            <a:spAutoFit/>
          </a:bodyPr>
          <a:lstStyle/>
          <a:p>
            <a:pPr>
              <a:lnSpc>
                <a:spcPct val="120000"/>
              </a:lnSpc>
            </a:pPr>
            <a:r>
              <a:rPr lang="ja-JP" altLang="en-US" sz="1400" b="0" i="0">
                <a:solidFill>
                  <a:srgbClr val="333333"/>
                </a:solidFill>
                <a:effectLst/>
                <a:latin typeface="Meiryo UI" panose="020B0604030504040204" pitchFamily="34" charset="-128"/>
                <a:ea typeface="Meiryo UI" panose="020B0604030504040204" pitchFamily="34" charset="-128"/>
              </a:rPr>
              <a:t>色が単色、文字の大きさが全部一緒、余白が少ない</a:t>
            </a:r>
            <a:endParaRPr lang="ja-JP" altLang="en-US" sz="1400">
              <a:latin typeface="Meiryo UI" panose="020B0604030504040204" pitchFamily="34" charset="-128"/>
              <a:ea typeface="Meiryo UI" panose="020B0604030504040204" pitchFamily="34" charset="-128"/>
            </a:endParaRPr>
          </a:p>
        </p:txBody>
      </p:sp>
      <p:sp>
        <p:nvSpPr>
          <p:cNvPr id="11" name="乗算記号 10">
            <a:extLst>
              <a:ext uri="{FF2B5EF4-FFF2-40B4-BE49-F238E27FC236}">
                <a16:creationId xmlns:a16="http://schemas.microsoft.com/office/drawing/2014/main" id="{D0322BA3-18B8-606D-F450-BA8E61699CBB}"/>
              </a:ext>
            </a:extLst>
          </p:cNvPr>
          <p:cNvSpPr/>
          <p:nvPr/>
        </p:nvSpPr>
        <p:spPr>
          <a:xfrm>
            <a:off x="950517" y="3433799"/>
            <a:ext cx="778076" cy="664810"/>
          </a:xfrm>
          <a:prstGeom prst="mathMultiply">
            <a:avLst>
              <a:gd name="adj1" fmla="val 13134"/>
            </a:avLst>
          </a:prstGeom>
          <a:solidFill>
            <a:schemeClr val="bg2">
              <a:lumMod val="50000"/>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3ADF36ED-7152-F4C3-06BF-3C12981F50EB}"/>
              </a:ext>
            </a:extLst>
          </p:cNvPr>
          <p:cNvSpPr txBox="1"/>
          <p:nvPr/>
        </p:nvSpPr>
        <p:spPr>
          <a:xfrm>
            <a:off x="8495549" y="4216440"/>
            <a:ext cx="3065974" cy="1355949"/>
          </a:xfrm>
          <a:prstGeom prst="rect">
            <a:avLst/>
          </a:prstGeom>
          <a:noFill/>
        </p:spPr>
        <p:txBody>
          <a:bodyPr wrap="square">
            <a:spAutoFit/>
          </a:bodyPr>
          <a:lstStyle/>
          <a:p>
            <a:pPr>
              <a:lnSpc>
                <a:spcPct val="120000"/>
              </a:lnSpc>
            </a:pPr>
            <a:r>
              <a:rPr lang="ja-JP" altLang="en-US" sz="1400" b="0" i="0">
                <a:solidFill>
                  <a:srgbClr val="333333"/>
                </a:solidFill>
                <a:effectLst/>
                <a:latin typeface="Meiryo UI" panose="020B0604030504040204" pitchFamily="34" charset="-128"/>
                <a:ea typeface="Meiryo UI" panose="020B0604030504040204" pitchFamily="34" charset="-128"/>
              </a:rPr>
              <a:t>文字の大きさや色を部分によって変え、</a:t>
            </a:r>
            <a:r>
              <a:rPr lang="ja-JP" altLang="en-US" sz="1400" b="0" i="0">
                <a:solidFill>
                  <a:srgbClr val="C00000"/>
                </a:solidFill>
                <a:effectLst/>
                <a:latin typeface="Meiryo UI" panose="020B0604030504040204" pitchFamily="34" charset="-128"/>
                <a:ea typeface="Meiryo UI" panose="020B0604030504040204" pitchFamily="34" charset="-128"/>
              </a:rPr>
              <a:t>何をテーマにした投稿であるか</a:t>
            </a:r>
            <a:r>
              <a:rPr lang="ja-JP" altLang="en-US" sz="1400" b="0" i="0">
                <a:solidFill>
                  <a:srgbClr val="333333"/>
                </a:solidFill>
                <a:effectLst/>
                <a:latin typeface="Meiryo UI" panose="020B0604030504040204" pitchFamily="34" charset="-128"/>
                <a:ea typeface="Meiryo UI" panose="020B0604030504040204" pitchFamily="34" charset="-128"/>
              </a:rPr>
              <a:t>を把握しやすい。余白が作られているため、ごちゃごちゃした印象がなく、</a:t>
            </a:r>
            <a:r>
              <a:rPr lang="ja-JP" altLang="en-US" sz="1400" b="0" i="0">
                <a:solidFill>
                  <a:srgbClr val="C00000"/>
                </a:solidFill>
                <a:effectLst/>
                <a:latin typeface="Meiryo UI" panose="020B0604030504040204" pitchFamily="34" charset="-128"/>
                <a:ea typeface="Meiryo UI" panose="020B0604030504040204" pitchFamily="34" charset="-128"/>
              </a:rPr>
              <a:t>ユーザーの読みやすさ</a:t>
            </a:r>
            <a:r>
              <a:rPr lang="ja-JP" altLang="en-US" sz="1400" b="0" i="0">
                <a:solidFill>
                  <a:srgbClr val="333333"/>
                </a:solidFill>
                <a:effectLst/>
                <a:latin typeface="Meiryo UI" panose="020B0604030504040204" pitchFamily="34" charset="-128"/>
                <a:ea typeface="Meiryo UI" panose="020B0604030504040204" pitchFamily="34" charset="-128"/>
              </a:rPr>
              <a:t>に配慮している</a:t>
            </a:r>
            <a:endParaRPr lang="ja-JP" altLang="en-US" sz="1400">
              <a:latin typeface="Meiryo UI" panose="020B0604030504040204" pitchFamily="34" charset="-128"/>
              <a:ea typeface="Meiryo UI" panose="020B0604030504040204" pitchFamily="34" charset="-128"/>
            </a:endParaRPr>
          </a:p>
        </p:txBody>
      </p:sp>
      <p:sp>
        <p:nvSpPr>
          <p:cNvPr id="13" name="ドーナツ 12">
            <a:extLst>
              <a:ext uri="{FF2B5EF4-FFF2-40B4-BE49-F238E27FC236}">
                <a16:creationId xmlns:a16="http://schemas.microsoft.com/office/drawing/2014/main" id="{7B989A30-8B7B-4190-4D5C-F28046AA17E3}"/>
              </a:ext>
            </a:extLst>
          </p:cNvPr>
          <p:cNvSpPr/>
          <p:nvPr/>
        </p:nvSpPr>
        <p:spPr>
          <a:xfrm>
            <a:off x="8495549" y="3433799"/>
            <a:ext cx="560769" cy="553810"/>
          </a:xfrm>
          <a:prstGeom prst="donut">
            <a:avLst>
              <a:gd name="adj" fmla="val 19782"/>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図 14" descr="店の看板の文字&#10;&#10;中程度の精度で自動的に生成された説明">
            <a:extLst>
              <a:ext uri="{FF2B5EF4-FFF2-40B4-BE49-F238E27FC236}">
                <a16:creationId xmlns:a16="http://schemas.microsoft.com/office/drawing/2014/main" id="{D8EEC4B2-6479-B166-B120-DBF7C1AE2FE7}"/>
              </a:ext>
            </a:extLst>
          </p:cNvPr>
          <p:cNvPicPr>
            <a:picLocks noChangeAspect="1"/>
          </p:cNvPicPr>
          <p:nvPr/>
        </p:nvPicPr>
        <p:blipFill>
          <a:blip r:embed="rId2"/>
          <a:stretch>
            <a:fillRect/>
          </a:stretch>
        </p:blipFill>
        <p:spPr>
          <a:xfrm>
            <a:off x="5811467" y="3060700"/>
            <a:ext cx="2500808" cy="2516487"/>
          </a:xfrm>
          <a:prstGeom prst="rect">
            <a:avLst/>
          </a:prstGeom>
        </p:spPr>
      </p:pic>
      <p:pic>
        <p:nvPicPr>
          <p:cNvPr id="20" name="図 19" descr="テキスト&#10;&#10;自動的に生成された説明">
            <a:extLst>
              <a:ext uri="{FF2B5EF4-FFF2-40B4-BE49-F238E27FC236}">
                <a16:creationId xmlns:a16="http://schemas.microsoft.com/office/drawing/2014/main" id="{AA7106E5-2A05-3BDE-484D-53A63617040D}"/>
              </a:ext>
            </a:extLst>
          </p:cNvPr>
          <p:cNvPicPr>
            <a:picLocks noChangeAspect="1"/>
          </p:cNvPicPr>
          <p:nvPr/>
        </p:nvPicPr>
        <p:blipFill>
          <a:blip r:embed="rId3"/>
          <a:stretch>
            <a:fillRect/>
          </a:stretch>
        </p:blipFill>
        <p:spPr>
          <a:xfrm>
            <a:off x="2965403" y="3055904"/>
            <a:ext cx="2516486" cy="2516486"/>
          </a:xfrm>
          <a:prstGeom prst="rect">
            <a:avLst/>
          </a:prstGeom>
        </p:spPr>
      </p:pic>
    </p:spTree>
    <p:extLst>
      <p:ext uri="{BB962C8B-B14F-4D97-AF65-F5344CB8AC3E}">
        <p14:creationId xmlns:p14="http://schemas.microsoft.com/office/powerpoint/2010/main" val="832336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ハッシュタグ・フィルター・位置情報を活用する</a:t>
            </a:r>
          </a:p>
        </p:txBody>
      </p:sp>
      <p:pic>
        <p:nvPicPr>
          <p:cNvPr id="7" name="図 6">
            <a:extLst>
              <a:ext uri="{FF2B5EF4-FFF2-40B4-BE49-F238E27FC236}">
                <a16:creationId xmlns:a16="http://schemas.microsoft.com/office/drawing/2014/main" id="{A748F915-E4C3-505E-093C-DDDE8FF30169}"/>
              </a:ext>
            </a:extLst>
          </p:cNvPr>
          <p:cNvPicPr>
            <a:picLocks noChangeAspect="1"/>
          </p:cNvPicPr>
          <p:nvPr/>
        </p:nvPicPr>
        <p:blipFill>
          <a:blip r:embed="rId2"/>
          <a:stretch>
            <a:fillRect/>
          </a:stretch>
        </p:blipFill>
        <p:spPr>
          <a:xfrm>
            <a:off x="418011" y="1407176"/>
            <a:ext cx="1134356" cy="946377"/>
          </a:xfrm>
          <a:prstGeom prst="rect">
            <a:avLst/>
          </a:prstGeom>
        </p:spPr>
      </p:pic>
      <p:pic>
        <p:nvPicPr>
          <p:cNvPr id="9" name="図 8">
            <a:extLst>
              <a:ext uri="{FF2B5EF4-FFF2-40B4-BE49-F238E27FC236}">
                <a16:creationId xmlns:a16="http://schemas.microsoft.com/office/drawing/2014/main" id="{0891F9AB-7947-CD50-0F6D-A97F5DEA8719}"/>
              </a:ext>
            </a:extLst>
          </p:cNvPr>
          <p:cNvPicPr>
            <a:picLocks noChangeAspect="1"/>
          </p:cNvPicPr>
          <p:nvPr/>
        </p:nvPicPr>
        <p:blipFill>
          <a:blip r:embed="rId3"/>
          <a:stretch>
            <a:fillRect/>
          </a:stretch>
        </p:blipFill>
        <p:spPr>
          <a:xfrm>
            <a:off x="4192056" y="1407175"/>
            <a:ext cx="1134357" cy="946378"/>
          </a:xfrm>
          <a:prstGeom prst="rect">
            <a:avLst/>
          </a:prstGeom>
        </p:spPr>
      </p:pic>
      <p:pic>
        <p:nvPicPr>
          <p:cNvPr id="14" name="図 13">
            <a:extLst>
              <a:ext uri="{FF2B5EF4-FFF2-40B4-BE49-F238E27FC236}">
                <a16:creationId xmlns:a16="http://schemas.microsoft.com/office/drawing/2014/main" id="{5A0ABEA5-D458-A0AB-B418-331C70A70F43}"/>
              </a:ext>
            </a:extLst>
          </p:cNvPr>
          <p:cNvPicPr>
            <a:picLocks noChangeAspect="1"/>
          </p:cNvPicPr>
          <p:nvPr/>
        </p:nvPicPr>
        <p:blipFill>
          <a:blip r:embed="rId4"/>
          <a:stretch>
            <a:fillRect/>
          </a:stretch>
        </p:blipFill>
        <p:spPr>
          <a:xfrm>
            <a:off x="8044868" y="1407176"/>
            <a:ext cx="1134356" cy="946377"/>
          </a:xfrm>
          <a:prstGeom prst="rect">
            <a:avLst/>
          </a:prstGeom>
        </p:spPr>
      </p:pic>
      <p:sp>
        <p:nvSpPr>
          <p:cNvPr id="17" name="テキスト ボックス 16">
            <a:extLst>
              <a:ext uri="{FF2B5EF4-FFF2-40B4-BE49-F238E27FC236}">
                <a16:creationId xmlns:a16="http://schemas.microsoft.com/office/drawing/2014/main" id="{81569F40-2EDD-5305-8F03-B509F30F37F9}"/>
              </a:ext>
            </a:extLst>
          </p:cNvPr>
          <p:cNvSpPr txBox="1"/>
          <p:nvPr/>
        </p:nvSpPr>
        <p:spPr>
          <a:xfrm>
            <a:off x="502148" y="4632314"/>
            <a:ext cx="1804107" cy="369332"/>
          </a:xfrm>
          <a:prstGeom prst="rect">
            <a:avLst/>
          </a:prstGeom>
          <a:noFill/>
        </p:spPr>
        <p:txBody>
          <a:bodyPr wrap="square">
            <a:spAutoFit/>
          </a:bodyPr>
          <a:lstStyle/>
          <a:p>
            <a:r>
              <a:rPr lang="ja-JP" altLang="en-US" b="1">
                <a:latin typeface="Meiryo UI" panose="020B0604030504040204" pitchFamily="34" charset="-128"/>
                <a:ea typeface="Meiryo UI" panose="020B0604030504040204" pitchFamily="34" charset="-128"/>
              </a:rPr>
              <a:t>ハッシュタグ</a:t>
            </a:r>
          </a:p>
        </p:txBody>
      </p:sp>
      <p:sp>
        <p:nvSpPr>
          <p:cNvPr id="19" name="テキスト ボックス 18">
            <a:extLst>
              <a:ext uri="{FF2B5EF4-FFF2-40B4-BE49-F238E27FC236}">
                <a16:creationId xmlns:a16="http://schemas.microsoft.com/office/drawing/2014/main" id="{CCAFC840-9FD5-999E-6543-BC94FBF5C9B4}"/>
              </a:ext>
            </a:extLst>
          </p:cNvPr>
          <p:cNvSpPr txBox="1"/>
          <p:nvPr/>
        </p:nvSpPr>
        <p:spPr>
          <a:xfrm>
            <a:off x="502148" y="5042118"/>
            <a:ext cx="3525850" cy="1384995"/>
          </a:xfrm>
          <a:prstGeom prst="rect">
            <a:avLst/>
          </a:prstGeom>
          <a:noFill/>
        </p:spPr>
        <p:txBody>
          <a:bodyPr wrap="square">
            <a:spAutoFit/>
          </a:bodyPr>
          <a:lstStyle/>
          <a:p>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ハッシュタグをつけて投稿することで、</a:t>
            </a:r>
            <a:r>
              <a:rPr lang="ja-JP" altLang="en-US" sz="1400">
                <a:solidFill>
                  <a:srgbClr val="C00000"/>
                </a:solidFill>
                <a:latin typeface="Meiryo UI" panose="020B0604030504040204" pitchFamily="34" charset="-128"/>
                <a:ea typeface="Meiryo UI" panose="020B0604030504040204" pitchFamily="34" charset="-128"/>
              </a:rPr>
              <a:t>ハッシュタグ検索を行ったユーザーへのアプローチ</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が可能です。ただし、人気のあるハッシュタグを活用しても、他の投稿に埋もれてしまう危険が。</a:t>
            </a:r>
            <a:r>
              <a:rPr lang="ja-JP" altLang="en-US" sz="1400">
                <a:solidFill>
                  <a:srgbClr val="C00000"/>
                </a:solidFill>
                <a:latin typeface="Meiryo UI" panose="020B0604030504040204" pitchFamily="34" charset="-128"/>
                <a:ea typeface="Meiryo UI" panose="020B0604030504040204" pitchFamily="34" charset="-128"/>
              </a:rPr>
              <a:t>投稿数が少なく上部での表示が狙えるキーワード</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を見極めることが大切です。</a:t>
            </a:r>
          </a:p>
        </p:txBody>
      </p:sp>
      <p:sp>
        <p:nvSpPr>
          <p:cNvPr id="21" name="テキスト ボックス 20">
            <a:extLst>
              <a:ext uri="{FF2B5EF4-FFF2-40B4-BE49-F238E27FC236}">
                <a16:creationId xmlns:a16="http://schemas.microsoft.com/office/drawing/2014/main" id="{6A6B2A2A-3DA8-DDA9-DC84-2C1CE410062F}"/>
              </a:ext>
            </a:extLst>
          </p:cNvPr>
          <p:cNvSpPr txBox="1"/>
          <p:nvPr/>
        </p:nvSpPr>
        <p:spPr>
          <a:xfrm>
            <a:off x="4353861" y="4572305"/>
            <a:ext cx="1804107" cy="369332"/>
          </a:xfrm>
          <a:prstGeom prst="rect">
            <a:avLst/>
          </a:prstGeom>
          <a:noFill/>
        </p:spPr>
        <p:txBody>
          <a:bodyPr wrap="square">
            <a:spAutoFit/>
          </a:bodyPr>
          <a:lstStyle/>
          <a:p>
            <a:r>
              <a:rPr lang="ja-JP" altLang="en-US" b="1">
                <a:latin typeface="Meiryo UI" panose="020B0604030504040204" pitchFamily="34" charset="-128"/>
                <a:ea typeface="Meiryo UI" panose="020B0604030504040204" pitchFamily="34" charset="-128"/>
              </a:rPr>
              <a:t>フィルター</a:t>
            </a:r>
          </a:p>
        </p:txBody>
      </p:sp>
      <p:sp>
        <p:nvSpPr>
          <p:cNvPr id="22" name="テキスト ボックス 21">
            <a:extLst>
              <a:ext uri="{FF2B5EF4-FFF2-40B4-BE49-F238E27FC236}">
                <a16:creationId xmlns:a16="http://schemas.microsoft.com/office/drawing/2014/main" id="{11214E54-5ECF-F1A3-9436-0DEE33F366A8}"/>
              </a:ext>
            </a:extLst>
          </p:cNvPr>
          <p:cNvSpPr txBox="1"/>
          <p:nvPr/>
        </p:nvSpPr>
        <p:spPr>
          <a:xfrm>
            <a:off x="4353861" y="4982109"/>
            <a:ext cx="3525850" cy="1384995"/>
          </a:xfrm>
          <a:prstGeom prst="rect">
            <a:avLst/>
          </a:prstGeom>
          <a:noFill/>
        </p:spPr>
        <p:txBody>
          <a:bodyPr wrap="square">
            <a:spAutoFit/>
          </a:bodyPr>
          <a:lstStyle/>
          <a:p>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投稿する画像や写真にフィルターを活用することも、フォロワーを増やすひとつの手段です。加工やフィルターを施すことで、</a:t>
            </a:r>
            <a:r>
              <a:rPr lang="ja-JP" altLang="en-US" sz="1400">
                <a:solidFill>
                  <a:srgbClr val="C00000"/>
                </a:solidFill>
                <a:latin typeface="Meiryo UI" panose="020B0604030504040204" pitchFamily="34" charset="-128"/>
                <a:ea typeface="Meiryo UI" panose="020B0604030504040204" pitchFamily="34" charset="-128"/>
              </a:rPr>
              <a:t>独自の世界観を表現</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できます。</a:t>
            </a:r>
          </a:p>
          <a:p>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なかには</a:t>
            </a:r>
            <a:r>
              <a:rPr lang="ja-JP" altLang="en-US" sz="1400">
                <a:solidFill>
                  <a:srgbClr val="C00000"/>
                </a:solidFill>
                <a:latin typeface="Meiryo UI" panose="020B0604030504040204" pitchFamily="34" charset="-128"/>
                <a:ea typeface="Meiryo UI" panose="020B0604030504040204" pitchFamily="34" charset="-128"/>
              </a:rPr>
              <a:t>特定のフィルターを好んで、いいね・フォローを行うユーザーも存在</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します。</a:t>
            </a:r>
          </a:p>
        </p:txBody>
      </p:sp>
      <p:sp>
        <p:nvSpPr>
          <p:cNvPr id="23" name="テキスト ボックス 22">
            <a:extLst>
              <a:ext uri="{FF2B5EF4-FFF2-40B4-BE49-F238E27FC236}">
                <a16:creationId xmlns:a16="http://schemas.microsoft.com/office/drawing/2014/main" id="{13B1133C-0BC1-DFE2-FD63-E3465242F02C}"/>
              </a:ext>
            </a:extLst>
          </p:cNvPr>
          <p:cNvSpPr txBox="1"/>
          <p:nvPr/>
        </p:nvSpPr>
        <p:spPr>
          <a:xfrm>
            <a:off x="8243570" y="4572305"/>
            <a:ext cx="1804107" cy="369332"/>
          </a:xfrm>
          <a:prstGeom prst="rect">
            <a:avLst/>
          </a:prstGeom>
          <a:noFill/>
        </p:spPr>
        <p:txBody>
          <a:bodyPr wrap="square">
            <a:spAutoFit/>
          </a:bodyPr>
          <a:lstStyle/>
          <a:p>
            <a:r>
              <a:rPr lang="ja-JP" altLang="en-US" b="1">
                <a:latin typeface="Meiryo UI" panose="020B0604030504040204" pitchFamily="34" charset="-128"/>
                <a:ea typeface="Meiryo UI" panose="020B0604030504040204" pitchFamily="34" charset="-128"/>
              </a:rPr>
              <a:t>位置情報</a:t>
            </a:r>
          </a:p>
        </p:txBody>
      </p:sp>
      <p:sp>
        <p:nvSpPr>
          <p:cNvPr id="24" name="テキスト ボックス 23">
            <a:extLst>
              <a:ext uri="{FF2B5EF4-FFF2-40B4-BE49-F238E27FC236}">
                <a16:creationId xmlns:a16="http://schemas.microsoft.com/office/drawing/2014/main" id="{AB9F323D-C143-ACDA-58C9-C7B211927577}"/>
              </a:ext>
            </a:extLst>
          </p:cNvPr>
          <p:cNvSpPr txBox="1"/>
          <p:nvPr/>
        </p:nvSpPr>
        <p:spPr>
          <a:xfrm>
            <a:off x="8243570" y="4982109"/>
            <a:ext cx="3525850" cy="1384995"/>
          </a:xfrm>
          <a:prstGeom prst="rect">
            <a:avLst/>
          </a:prstGeom>
          <a:noFill/>
        </p:spPr>
        <p:txBody>
          <a:bodyPr wrap="square">
            <a:spAutoFit/>
          </a:bodyPr>
          <a:lstStyle/>
          <a:p>
            <a:pPr algn="l"/>
            <a:r>
              <a:rPr lang="ja-JP" altLang="en-US" sz="1400" i="0">
                <a:solidFill>
                  <a:srgbClr val="C00000"/>
                </a:solidFill>
                <a:effectLst/>
                <a:latin typeface="Meiryo UI" panose="020B0604030504040204" pitchFamily="34" charset="-128"/>
                <a:ea typeface="Meiryo UI" panose="020B0604030504040204" pitchFamily="34" charset="-128"/>
              </a:rPr>
              <a:t>投稿に位置情報を紐づける</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ことで、特定の位置情報に関する投稿を見に来たユーザーに閲覧してもらえる可能性が高まります。</a:t>
            </a:r>
          </a:p>
          <a:p>
            <a:pPr algn="l"/>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位置情報で人気の投稿が上部に表示されるため、</a:t>
            </a:r>
            <a:r>
              <a:rPr lang="ja-JP" altLang="en-US" sz="1400" i="0">
                <a:solidFill>
                  <a:srgbClr val="C00000"/>
                </a:solidFill>
                <a:effectLst/>
                <a:latin typeface="Meiryo UI" panose="020B0604030504040204" pitchFamily="34" charset="-128"/>
                <a:ea typeface="Meiryo UI" panose="020B0604030504040204" pitchFamily="34" charset="-128"/>
              </a:rPr>
              <a:t>過去の投稿であっても閲覧してもらえる</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かもしれません。</a:t>
            </a:r>
          </a:p>
        </p:txBody>
      </p:sp>
      <p:cxnSp>
        <p:nvCxnSpPr>
          <p:cNvPr id="30" name="直線コネクタ 29">
            <a:extLst>
              <a:ext uri="{FF2B5EF4-FFF2-40B4-BE49-F238E27FC236}">
                <a16:creationId xmlns:a16="http://schemas.microsoft.com/office/drawing/2014/main" id="{D0586F82-8E18-0E77-F773-516DEF1DE19C}"/>
              </a:ext>
            </a:extLst>
          </p:cNvPr>
          <p:cNvCxnSpPr>
            <a:cxnSpLocks/>
          </p:cNvCxnSpPr>
          <p:nvPr/>
        </p:nvCxnSpPr>
        <p:spPr>
          <a:xfrm>
            <a:off x="8044868" y="1538249"/>
            <a:ext cx="0" cy="4951451"/>
          </a:xfrm>
          <a:prstGeom prst="line">
            <a:avLst/>
          </a:prstGeom>
          <a:ln w="28575">
            <a:solidFill>
              <a:srgbClr val="4795E4"/>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280108F-6DDF-7FAF-F6DA-CCAF422B8B4A}"/>
              </a:ext>
            </a:extLst>
          </p:cNvPr>
          <p:cNvCxnSpPr>
            <a:cxnSpLocks/>
          </p:cNvCxnSpPr>
          <p:nvPr/>
        </p:nvCxnSpPr>
        <p:spPr>
          <a:xfrm>
            <a:off x="4190929" y="1538248"/>
            <a:ext cx="0" cy="4951452"/>
          </a:xfrm>
          <a:prstGeom prst="line">
            <a:avLst/>
          </a:prstGeom>
          <a:ln w="28575">
            <a:solidFill>
              <a:srgbClr val="4795E4"/>
            </a:solidFill>
            <a:prstDash val="sysDash"/>
          </a:ln>
        </p:spPr>
        <p:style>
          <a:lnRef idx="1">
            <a:schemeClr val="accent1"/>
          </a:lnRef>
          <a:fillRef idx="0">
            <a:schemeClr val="accent1"/>
          </a:fillRef>
          <a:effectRef idx="0">
            <a:schemeClr val="accent1"/>
          </a:effectRef>
          <a:fontRef idx="minor">
            <a:schemeClr val="tx1"/>
          </a:fontRef>
        </p:style>
      </p:cxnSp>
      <p:pic>
        <p:nvPicPr>
          <p:cNvPr id="13" name="図 12" descr="森の中の画面のスクリーンショット&#10;&#10;自動的に生成された説明">
            <a:extLst>
              <a:ext uri="{FF2B5EF4-FFF2-40B4-BE49-F238E27FC236}">
                <a16:creationId xmlns:a16="http://schemas.microsoft.com/office/drawing/2014/main" id="{BEDB9FA1-3901-C796-1654-4E9838BB5836}"/>
              </a:ext>
            </a:extLst>
          </p:cNvPr>
          <p:cNvPicPr>
            <a:picLocks noChangeAspect="1"/>
          </p:cNvPicPr>
          <p:nvPr/>
        </p:nvPicPr>
        <p:blipFill>
          <a:blip r:embed="rId5"/>
          <a:stretch>
            <a:fillRect/>
          </a:stretch>
        </p:blipFill>
        <p:spPr>
          <a:xfrm>
            <a:off x="5539365" y="1556869"/>
            <a:ext cx="1378203" cy="2789483"/>
          </a:xfrm>
          <a:prstGeom prst="rect">
            <a:avLst/>
          </a:prstGeom>
        </p:spPr>
      </p:pic>
      <p:pic>
        <p:nvPicPr>
          <p:cNvPr id="16" name="図 15" descr="グラフィカル ユーザー インターフェイス, アプリケーション&#10;&#10;自動的に生成された説明">
            <a:extLst>
              <a:ext uri="{FF2B5EF4-FFF2-40B4-BE49-F238E27FC236}">
                <a16:creationId xmlns:a16="http://schemas.microsoft.com/office/drawing/2014/main" id="{0047E053-49CE-528F-DD59-4226F51CDA1E}"/>
              </a:ext>
            </a:extLst>
          </p:cNvPr>
          <p:cNvPicPr>
            <a:picLocks noChangeAspect="1"/>
          </p:cNvPicPr>
          <p:nvPr/>
        </p:nvPicPr>
        <p:blipFill>
          <a:blip r:embed="rId6"/>
          <a:stretch>
            <a:fillRect/>
          </a:stretch>
        </p:blipFill>
        <p:spPr>
          <a:xfrm>
            <a:off x="9428033" y="1555201"/>
            <a:ext cx="1287871" cy="2791151"/>
          </a:xfrm>
          <a:prstGeom prst="rect">
            <a:avLst/>
          </a:prstGeom>
        </p:spPr>
      </p:pic>
      <p:pic>
        <p:nvPicPr>
          <p:cNvPr id="20" name="図 19" descr="男性の写真のコラージュ&#10;&#10;中程度の精度で自動的に生成された説明">
            <a:extLst>
              <a:ext uri="{FF2B5EF4-FFF2-40B4-BE49-F238E27FC236}">
                <a16:creationId xmlns:a16="http://schemas.microsoft.com/office/drawing/2014/main" id="{6D68B662-A94D-5E03-CB79-9B7B2EE91D62}"/>
              </a:ext>
            </a:extLst>
          </p:cNvPr>
          <p:cNvPicPr>
            <a:picLocks noChangeAspect="1"/>
          </p:cNvPicPr>
          <p:nvPr/>
        </p:nvPicPr>
        <p:blipFill>
          <a:blip r:embed="rId7"/>
          <a:stretch>
            <a:fillRect/>
          </a:stretch>
        </p:blipFill>
        <p:spPr>
          <a:xfrm>
            <a:off x="1897188" y="1538248"/>
            <a:ext cx="1482274" cy="2340017"/>
          </a:xfrm>
          <a:prstGeom prst="rect">
            <a:avLst/>
          </a:prstGeom>
        </p:spPr>
      </p:pic>
    </p:spTree>
    <p:extLst>
      <p:ext uri="{BB962C8B-B14F-4D97-AF65-F5344CB8AC3E}">
        <p14:creationId xmlns:p14="http://schemas.microsoft.com/office/powerpoint/2010/main" val="1013434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インスタライブを行う・リールを活用して拡散を狙う</a:t>
            </a:r>
          </a:p>
        </p:txBody>
      </p:sp>
      <p:sp>
        <p:nvSpPr>
          <p:cNvPr id="8" name="正方形/長方形 7">
            <a:extLst>
              <a:ext uri="{FF2B5EF4-FFF2-40B4-BE49-F238E27FC236}">
                <a16:creationId xmlns:a16="http://schemas.microsoft.com/office/drawing/2014/main" id="{213C4365-63C8-91F0-1489-6549D3F80AAE}"/>
              </a:ext>
            </a:extLst>
          </p:cNvPr>
          <p:cNvSpPr/>
          <p:nvPr/>
        </p:nvSpPr>
        <p:spPr>
          <a:xfrm>
            <a:off x="588096" y="1407175"/>
            <a:ext cx="7870104" cy="2379491"/>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sp>
        <p:nvSpPr>
          <p:cNvPr id="12" name="テキスト ボックス 11">
            <a:extLst>
              <a:ext uri="{FF2B5EF4-FFF2-40B4-BE49-F238E27FC236}">
                <a16:creationId xmlns:a16="http://schemas.microsoft.com/office/drawing/2014/main" id="{41CD9BB1-B45F-5C91-9A5B-E97C7B212D30}"/>
              </a:ext>
            </a:extLst>
          </p:cNvPr>
          <p:cNvSpPr txBox="1"/>
          <p:nvPr/>
        </p:nvSpPr>
        <p:spPr>
          <a:xfrm>
            <a:off x="838617" y="1954849"/>
            <a:ext cx="7213184" cy="1614481"/>
          </a:xfrm>
          <a:prstGeom prst="rect">
            <a:avLst/>
          </a:prstGeom>
          <a:noFill/>
        </p:spPr>
        <p:txBody>
          <a:bodyPr wrap="square">
            <a:spAutoFit/>
          </a:bodyPr>
          <a:lstStyle/>
          <a:p>
            <a:pPr>
              <a:lnSpc>
                <a:spcPct val="120000"/>
              </a:lnSpc>
            </a:pP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インスタライブでは、</a:t>
            </a:r>
            <a:r>
              <a:rPr lang="ja-JP" altLang="en-US" sz="1400">
                <a:solidFill>
                  <a:srgbClr val="C00000"/>
                </a:solidFill>
                <a:latin typeface="Meiryo UI" panose="020B0604030504040204" pitchFamily="34" charset="-128"/>
                <a:ea typeface="Meiryo UI" panose="020B0604030504040204" pitchFamily="34" charset="-128"/>
              </a:rPr>
              <a:t>ユーザーとリアルタイムでコミュニケーションをとれる</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ため、フォロワーとの親密度を高めるのに役立ちます。インスタライブを視聴してもらえれば、</a:t>
            </a:r>
            <a:r>
              <a:rPr lang="ja-JP" altLang="en-US" sz="1400">
                <a:solidFill>
                  <a:srgbClr val="C00000"/>
                </a:solidFill>
                <a:latin typeface="Meiryo UI" panose="020B0604030504040204" pitchFamily="34" charset="-128"/>
                <a:ea typeface="Meiryo UI" panose="020B0604030504040204" pitchFamily="34" charset="-128"/>
              </a:rPr>
              <a:t>フォロワーの滞在時間を伸ばす</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ことも可能です。</a:t>
            </a:r>
          </a:p>
          <a:p>
            <a:pPr>
              <a:lnSpc>
                <a:spcPct val="120000"/>
              </a:lnSpc>
            </a:pP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インスタライブ中はユーザー自身のストーリーズの右横に分かりやすく表示されるため、フォロワーからもタップされやすい傾向があります。</a:t>
            </a:r>
          </a:p>
          <a:p>
            <a:pPr>
              <a:lnSpc>
                <a:spcPct val="120000"/>
              </a:lnSpc>
            </a:pP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また、</a:t>
            </a:r>
            <a:r>
              <a:rPr lang="ja-JP" altLang="en-US" sz="1400">
                <a:solidFill>
                  <a:srgbClr val="C00000"/>
                </a:solidFill>
                <a:latin typeface="Meiryo UI" panose="020B0604030504040204" pitchFamily="34" charset="-128"/>
                <a:ea typeface="Meiryo UI" panose="020B0604030504040204" pitchFamily="34" charset="-128"/>
              </a:rPr>
              <a:t>ゲストを呼んで一緒にインスタライブを配信する</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と、ゲスト側のフォロワーやファンとの交流も可能です。そのため、インスタライブをきっかけに、自分のフォロワー・ファンになってもらうことも期待できます。</a:t>
            </a:r>
          </a:p>
        </p:txBody>
      </p:sp>
      <p:sp>
        <p:nvSpPr>
          <p:cNvPr id="13" name="テキスト ボックス 12">
            <a:extLst>
              <a:ext uri="{FF2B5EF4-FFF2-40B4-BE49-F238E27FC236}">
                <a16:creationId xmlns:a16="http://schemas.microsoft.com/office/drawing/2014/main" id="{81F31FC5-3BE8-3995-0549-CE2333F5FB9F}"/>
              </a:ext>
            </a:extLst>
          </p:cNvPr>
          <p:cNvSpPr txBox="1"/>
          <p:nvPr/>
        </p:nvSpPr>
        <p:spPr>
          <a:xfrm>
            <a:off x="716001" y="1526686"/>
            <a:ext cx="6100354" cy="338554"/>
          </a:xfrm>
          <a:prstGeom prst="rect">
            <a:avLst/>
          </a:prstGeom>
          <a:noFill/>
        </p:spPr>
        <p:txBody>
          <a:bodyPr wrap="square">
            <a:spAutoFit/>
          </a:bodyPr>
          <a:lstStyle/>
          <a:p>
            <a:r>
              <a:rPr lang="ja-JP" altLang="en-US" sz="1600" b="1">
                <a:solidFill>
                  <a:srgbClr val="4795E4"/>
                </a:solidFill>
                <a:latin typeface="Meiryo UI" panose="020B0604030504040204" pitchFamily="34" charset="-128"/>
                <a:ea typeface="Meiryo UI" panose="020B0604030504040204" pitchFamily="34" charset="-128"/>
              </a:rPr>
              <a:t>インスタライブを行う</a:t>
            </a:r>
          </a:p>
        </p:txBody>
      </p:sp>
      <p:sp>
        <p:nvSpPr>
          <p:cNvPr id="15" name="正方形/長方形 14">
            <a:extLst>
              <a:ext uri="{FF2B5EF4-FFF2-40B4-BE49-F238E27FC236}">
                <a16:creationId xmlns:a16="http://schemas.microsoft.com/office/drawing/2014/main" id="{282E0AA0-3C72-4EC2-1EEF-8E33A29FC31B}"/>
              </a:ext>
            </a:extLst>
          </p:cNvPr>
          <p:cNvSpPr/>
          <p:nvPr/>
        </p:nvSpPr>
        <p:spPr>
          <a:xfrm>
            <a:off x="588096" y="4117003"/>
            <a:ext cx="7870104" cy="2417789"/>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sp>
        <p:nvSpPr>
          <p:cNvPr id="16" name="テキスト ボックス 15">
            <a:extLst>
              <a:ext uri="{FF2B5EF4-FFF2-40B4-BE49-F238E27FC236}">
                <a16:creationId xmlns:a16="http://schemas.microsoft.com/office/drawing/2014/main" id="{0018DD94-5FF8-9D20-E19B-867D2F184F0A}"/>
              </a:ext>
            </a:extLst>
          </p:cNvPr>
          <p:cNvSpPr txBox="1"/>
          <p:nvPr/>
        </p:nvSpPr>
        <p:spPr>
          <a:xfrm>
            <a:off x="716001" y="4701296"/>
            <a:ext cx="7335800" cy="1356012"/>
          </a:xfrm>
          <a:prstGeom prst="rect">
            <a:avLst/>
          </a:prstGeom>
          <a:noFill/>
        </p:spPr>
        <p:txBody>
          <a:bodyPr wrap="square">
            <a:spAutoFit/>
          </a:bodyPr>
          <a:lstStyle/>
          <a:p>
            <a:pPr>
              <a:lnSpc>
                <a:spcPct val="120000"/>
              </a:lnSpc>
            </a:pP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Instagram</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には、リールというショート動画を投稿する機能があります。リールは通常の投稿より、</a:t>
            </a:r>
            <a:r>
              <a:rPr lang="ja-JP" altLang="en-US" sz="1400">
                <a:solidFill>
                  <a:srgbClr val="C00000"/>
                </a:solidFill>
                <a:latin typeface="Meiryo UI" panose="020B0604030504040204" pitchFamily="34" charset="-128"/>
                <a:ea typeface="Meiryo UI" panose="020B0604030504040204" pitchFamily="34" charset="-128"/>
              </a:rPr>
              <a:t>発見タブやリールタブなど表示される機会が多いため、拡散されやすい</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点が特徴です。</a:t>
            </a:r>
          </a:p>
          <a:p>
            <a:pPr>
              <a:lnSpc>
                <a:spcPct val="120000"/>
              </a:lnSpc>
            </a:pP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リールをバズらせるには、コメント数・保存数・視聴完了率などの要素が重要です。</a:t>
            </a:r>
            <a:r>
              <a:rPr lang="ja-JP" altLang="en-US" sz="1400">
                <a:solidFill>
                  <a:srgbClr val="C00000"/>
                </a:solidFill>
                <a:latin typeface="Meiryo UI" panose="020B0604030504040204" pitchFamily="34" charset="-128"/>
                <a:ea typeface="Meiryo UI" panose="020B0604030504040204" pitchFamily="34" charset="-128"/>
              </a:rPr>
              <a:t>「ついコメントしたくなるような動画」「あとで見返したくなるような動画」「最後まで見たくなるような動画」</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を意識しながら、リールを作成しましょう。</a:t>
            </a:r>
          </a:p>
        </p:txBody>
      </p:sp>
      <p:sp>
        <p:nvSpPr>
          <p:cNvPr id="18" name="テキスト ボックス 17">
            <a:extLst>
              <a:ext uri="{FF2B5EF4-FFF2-40B4-BE49-F238E27FC236}">
                <a16:creationId xmlns:a16="http://schemas.microsoft.com/office/drawing/2014/main" id="{D093DBB4-B3FF-CE64-6F80-81C4102743D3}"/>
              </a:ext>
            </a:extLst>
          </p:cNvPr>
          <p:cNvSpPr txBox="1"/>
          <p:nvPr/>
        </p:nvSpPr>
        <p:spPr>
          <a:xfrm>
            <a:off x="716001" y="4239873"/>
            <a:ext cx="6100354" cy="338554"/>
          </a:xfrm>
          <a:prstGeom prst="rect">
            <a:avLst/>
          </a:prstGeom>
          <a:noFill/>
        </p:spPr>
        <p:txBody>
          <a:bodyPr wrap="square">
            <a:spAutoFit/>
          </a:bodyPr>
          <a:lstStyle/>
          <a:p>
            <a:r>
              <a:rPr lang="ja-JP" altLang="en-US" sz="1600" b="1">
                <a:solidFill>
                  <a:srgbClr val="4795E4"/>
                </a:solidFill>
                <a:effectLst/>
                <a:latin typeface="Meiryo UI" panose="020B0604030504040204" pitchFamily="34" charset="-128"/>
                <a:ea typeface="Meiryo UI" panose="020B0604030504040204" pitchFamily="34" charset="-128"/>
              </a:rPr>
              <a:t>リールを活用して拡散を狙う</a:t>
            </a:r>
          </a:p>
        </p:txBody>
      </p:sp>
      <p:pic>
        <p:nvPicPr>
          <p:cNvPr id="11" name="図 10" descr="テキスト&#10;&#10;自動的に生成された説明">
            <a:extLst>
              <a:ext uri="{FF2B5EF4-FFF2-40B4-BE49-F238E27FC236}">
                <a16:creationId xmlns:a16="http://schemas.microsoft.com/office/drawing/2014/main" id="{E6A5A5B9-EEF5-F5F4-724F-2FFF5E3425CC}"/>
              </a:ext>
            </a:extLst>
          </p:cNvPr>
          <p:cNvPicPr>
            <a:picLocks noChangeAspect="1"/>
          </p:cNvPicPr>
          <p:nvPr/>
        </p:nvPicPr>
        <p:blipFill rotWithShape="1">
          <a:blip r:embed="rId2"/>
          <a:srcRect b="10370"/>
          <a:stretch/>
        </p:blipFill>
        <p:spPr>
          <a:xfrm>
            <a:off x="10354826" y="3713966"/>
            <a:ext cx="1452158" cy="2820825"/>
          </a:xfrm>
          <a:prstGeom prst="rect">
            <a:avLst/>
          </a:prstGeom>
        </p:spPr>
      </p:pic>
      <p:pic>
        <p:nvPicPr>
          <p:cNvPr id="17" name="図 16">
            <a:extLst>
              <a:ext uri="{FF2B5EF4-FFF2-40B4-BE49-F238E27FC236}">
                <a16:creationId xmlns:a16="http://schemas.microsoft.com/office/drawing/2014/main" id="{BA5B32A3-AAA6-FE62-A0D4-D9FD9D7CA83C}"/>
              </a:ext>
            </a:extLst>
          </p:cNvPr>
          <p:cNvPicPr>
            <a:picLocks noChangeAspect="1"/>
          </p:cNvPicPr>
          <p:nvPr/>
        </p:nvPicPr>
        <p:blipFill>
          <a:blip r:embed="rId3"/>
          <a:stretch>
            <a:fillRect/>
          </a:stretch>
        </p:blipFill>
        <p:spPr>
          <a:xfrm>
            <a:off x="6096000" y="3429000"/>
            <a:ext cx="0" cy="0"/>
          </a:xfrm>
          <a:prstGeom prst="rect">
            <a:avLst/>
          </a:prstGeom>
        </p:spPr>
      </p:pic>
      <p:pic>
        <p:nvPicPr>
          <p:cNvPr id="20" name="図 19" descr="帽子をかぶっている少年&#10;&#10;自動的に生成された説明">
            <a:extLst>
              <a:ext uri="{FF2B5EF4-FFF2-40B4-BE49-F238E27FC236}">
                <a16:creationId xmlns:a16="http://schemas.microsoft.com/office/drawing/2014/main" id="{8E0B896D-E86E-8FD5-4971-E4C8AEC8D9BA}"/>
              </a:ext>
            </a:extLst>
          </p:cNvPr>
          <p:cNvPicPr>
            <a:picLocks noChangeAspect="1"/>
          </p:cNvPicPr>
          <p:nvPr/>
        </p:nvPicPr>
        <p:blipFill>
          <a:blip r:embed="rId4"/>
          <a:stretch>
            <a:fillRect/>
          </a:stretch>
        </p:blipFill>
        <p:spPr>
          <a:xfrm>
            <a:off x="8700737" y="1419048"/>
            <a:ext cx="1569450" cy="2820825"/>
          </a:xfrm>
          <a:prstGeom prst="rect">
            <a:avLst/>
          </a:prstGeom>
        </p:spPr>
      </p:pic>
    </p:spTree>
    <p:extLst>
      <p:ext uri="{BB962C8B-B14F-4D97-AF65-F5344CB8AC3E}">
        <p14:creationId xmlns:p14="http://schemas.microsoft.com/office/powerpoint/2010/main" val="83348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a:extLst>
              <a:ext uri="{FF2B5EF4-FFF2-40B4-BE49-F238E27FC236}">
                <a16:creationId xmlns:a16="http://schemas.microsoft.com/office/drawing/2014/main" id="{CA3DD241-47C5-033E-8BEF-8959DDBF081E}"/>
              </a:ext>
            </a:extLst>
          </p:cNvPr>
          <p:cNvSpPr/>
          <p:nvPr/>
        </p:nvSpPr>
        <p:spPr>
          <a:xfrm>
            <a:off x="1240426" y="2959856"/>
            <a:ext cx="9644692" cy="3414876"/>
          </a:xfrm>
          <a:prstGeom prst="roundRect">
            <a:avLst>
              <a:gd name="adj" fmla="val 2699"/>
            </a:avLst>
          </a:prstGeom>
          <a:solidFill>
            <a:schemeClr val="bg1"/>
          </a:solidFill>
          <a:ln w="3810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トレンドを把握する</a:t>
            </a:r>
          </a:p>
        </p:txBody>
      </p:sp>
      <p:sp>
        <p:nvSpPr>
          <p:cNvPr id="9" name="テキスト ボックス 8">
            <a:extLst>
              <a:ext uri="{FF2B5EF4-FFF2-40B4-BE49-F238E27FC236}">
                <a16:creationId xmlns:a16="http://schemas.microsoft.com/office/drawing/2014/main" id="{D14CE9E7-E95B-6801-BC8F-DD477600914B}"/>
              </a:ext>
            </a:extLst>
          </p:cNvPr>
          <p:cNvSpPr txBox="1"/>
          <p:nvPr/>
        </p:nvSpPr>
        <p:spPr>
          <a:xfrm>
            <a:off x="675778" y="1493139"/>
            <a:ext cx="10809961" cy="923330"/>
          </a:xfrm>
          <a:prstGeom prst="rect">
            <a:avLst/>
          </a:prstGeom>
          <a:noFill/>
        </p:spPr>
        <p:txBody>
          <a:bodyPr wrap="square">
            <a:spAutoFit/>
          </a:bodyPr>
          <a:lstStyle/>
          <a:p>
            <a:r>
              <a:rPr lang="en" altLang="ja-JP" dirty="0">
                <a:latin typeface="Meiryo UI" panose="020B0604030504040204" pitchFamily="34" charset="-128"/>
                <a:ea typeface="Meiryo UI" panose="020B0604030504040204" pitchFamily="34" charset="-128"/>
              </a:rPr>
              <a:t>Instagram</a:t>
            </a:r>
            <a:r>
              <a:rPr lang="ja-JP" altLang="en-US">
                <a:latin typeface="Meiryo UI" panose="020B0604030504040204" pitchFamily="34" charset="-128"/>
                <a:ea typeface="Meiryo UI" panose="020B0604030504040204" pitchFamily="34" charset="-128"/>
              </a:rPr>
              <a:t>を伸ばすには、トレンドを把握することも大切です。ただし、ターゲットによって興味のあるトレンドは異なります。そのため、無理にトレンドを取り入れるのではなく、普段の投稿やターゲット層と関連のあるトレンドを見極めることが重要です。</a:t>
            </a:r>
          </a:p>
        </p:txBody>
      </p:sp>
      <p:sp>
        <p:nvSpPr>
          <p:cNvPr id="11" name="テキスト ボックス 10">
            <a:extLst>
              <a:ext uri="{FF2B5EF4-FFF2-40B4-BE49-F238E27FC236}">
                <a16:creationId xmlns:a16="http://schemas.microsoft.com/office/drawing/2014/main" id="{C19C8A06-93D5-100F-E24D-78B8E74EE0A3}"/>
              </a:ext>
            </a:extLst>
          </p:cNvPr>
          <p:cNvSpPr txBox="1"/>
          <p:nvPr/>
        </p:nvSpPr>
        <p:spPr>
          <a:xfrm>
            <a:off x="1875773" y="3344542"/>
            <a:ext cx="6100174" cy="369332"/>
          </a:xfrm>
          <a:prstGeom prst="rect">
            <a:avLst/>
          </a:prstGeom>
          <a:noFill/>
        </p:spPr>
        <p:txBody>
          <a:bodyPr wrap="square">
            <a:spAutoFit/>
          </a:bodyPr>
          <a:lstStyle/>
          <a:p>
            <a:r>
              <a:rPr lang="ja-JP" altLang="en-US" dirty="0">
                <a:latin typeface="Meiryo UI" panose="020B0604030504040204" pitchFamily="34" charset="-128"/>
                <a:ea typeface="Meiryo UI" panose="020B0604030504040204" pitchFamily="34" charset="-128"/>
              </a:rPr>
              <a:t>流行っている音源を使ってリールを投稿</a:t>
            </a:r>
            <a:endParaRPr lang="ja-JP" altLang="en-US" dirty="0"/>
          </a:p>
        </p:txBody>
      </p:sp>
      <p:sp>
        <p:nvSpPr>
          <p:cNvPr id="17" name="テキスト ボックス 16">
            <a:extLst>
              <a:ext uri="{FF2B5EF4-FFF2-40B4-BE49-F238E27FC236}">
                <a16:creationId xmlns:a16="http://schemas.microsoft.com/office/drawing/2014/main" id="{23FBD094-ADD3-F639-FA2A-8E83767B9C80}"/>
              </a:ext>
            </a:extLst>
          </p:cNvPr>
          <p:cNvSpPr txBox="1"/>
          <p:nvPr/>
        </p:nvSpPr>
        <p:spPr>
          <a:xfrm>
            <a:off x="1875773" y="3898144"/>
            <a:ext cx="6100174" cy="369332"/>
          </a:xfrm>
          <a:prstGeom prst="rect">
            <a:avLst/>
          </a:prstGeom>
          <a:noFill/>
        </p:spPr>
        <p:txBody>
          <a:bodyPr wrap="square">
            <a:spAutoFit/>
          </a:bodyPr>
          <a:lstStyle/>
          <a:p>
            <a:r>
              <a:rPr lang="ja-JP" altLang="en-US" dirty="0">
                <a:latin typeface="Meiryo UI" panose="020B0604030504040204" pitchFamily="34" charset="-128"/>
                <a:ea typeface="Meiryo UI" panose="020B0604030504040204" pitchFamily="34" charset="-128"/>
              </a:rPr>
              <a:t>バレンタインやクリスマスなどのイベントに沿った投稿内容</a:t>
            </a:r>
            <a:endParaRPr lang="ja-JP" altLang="en-US" dirty="0"/>
          </a:p>
        </p:txBody>
      </p:sp>
      <p:pic>
        <p:nvPicPr>
          <p:cNvPr id="23" name="図 22" descr="黒い背景と白い文字のロゴ&#10;&#10;中程度の精度で自動的に生成された説明">
            <a:extLst>
              <a:ext uri="{FF2B5EF4-FFF2-40B4-BE49-F238E27FC236}">
                <a16:creationId xmlns:a16="http://schemas.microsoft.com/office/drawing/2014/main" id="{782DF610-13D3-28FF-8954-646C272F7651}"/>
              </a:ext>
            </a:extLst>
          </p:cNvPr>
          <p:cNvPicPr>
            <a:picLocks noChangeAspect="1"/>
          </p:cNvPicPr>
          <p:nvPr/>
        </p:nvPicPr>
        <p:blipFill>
          <a:blip r:embed="rId2"/>
          <a:stretch>
            <a:fillRect/>
          </a:stretch>
        </p:blipFill>
        <p:spPr>
          <a:xfrm>
            <a:off x="7905507" y="5364861"/>
            <a:ext cx="812739" cy="812739"/>
          </a:xfrm>
          <a:prstGeom prst="rect">
            <a:avLst/>
          </a:prstGeom>
        </p:spPr>
      </p:pic>
      <p:pic>
        <p:nvPicPr>
          <p:cNvPr id="25" name="図 24" descr="ロゴ&#10;&#10;自動的に生成された説明">
            <a:extLst>
              <a:ext uri="{FF2B5EF4-FFF2-40B4-BE49-F238E27FC236}">
                <a16:creationId xmlns:a16="http://schemas.microsoft.com/office/drawing/2014/main" id="{C4E4C005-2B69-28FB-7BB0-F08041BA84B9}"/>
              </a:ext>
            </a:extLst>
          </p:cNvPr>
          <p:cNvPicPr>
            <a:picLocks noChangeAspect="1"/>
          </p:cNvPicPr>
          <p:nvPr/>
        </p:nvPicPr>
        <p:blipFill>
          <a:blip r:embed="rId3"/>
          <a:stretch>
            <a:fillRect/>
          </a:stretch>
        </p:blipFill>
        <p:spPr>
          <a:xfrm>
            <a:off x="8828974" y="5364861"/>
            <a:ext cx="812740" cy="812740"/>
          </a:xfrm>
          <a:prstGeom prst="rect">
            <a:avLst/>
          </a:prstGeom>
        </p:spPr>
      </p:pic>
      <p:pic>
        <p:nvPicPr>
          <p:cNvPr id="27" name="図 26" descr="アイコン&#10;&#10;自動的に生成された説明">
            <a:extLst>
              <a:ext uri="{FF2B5EF4-FFF2-40B4-BE49-F238E27FC236}">
                <a16:creationId xmlns:a16="http://schemas.microsoft.com/office/drawing/2014/main" id="{51A424F7-67A0-0F75-7D3E-6236971D995D}"/>
              </a:ext>
            </a:extLst>
          </p:cNvPr>
          <p:cNvPicPr>
            <a:picLocks noChangeAspect="1"/>
          </p:cNvPicPr>
          <p:nvPr/>
        </p:nvPicPr>
        <p:blipFill>
          <a:blip r:embed="rId4"/>
          <a:stretch>
            <a:fillRect/>
          </a:stretch>
        </p:blipFill>
        <p:spPr>
          <a:xfrm>
            <a:off x="9671021" y="5215357"/>
            <a:ext cx="1036878" cy="1036878"/>
          </a:xfrm>
          <a:prstGeom prst="rect">
            <a:avLst/>
          </a:prstGeom>
        </p:spPr>
      </p:pic>
      <p:sp>
        <p:nvSpPr>
          <p:cNvPr id="7" name="円/楕円 6">
            <a:extLst>
              <a:ext uri="{FF2B5EF4-FFF2-40B4-BE49-F238E27FC236}">
                <a16:creationId xmlns:a16="http://schemas.microsoft.com/office/drawing/2014/main" id="{5849EB78-7893-3A9B-EDAA-5F5DB8E3684F}"/>
              </a:ext>
            </a:extLst>
          </p:cNvPr>
          <p:cNvSpPr/>
          <p:nvPr/>
        </p:nvSpPr>
        <p:spPr>
          <a:xfrm>
            <a:off x="1676400" y="3454400"/>
            <a:ext cx="101600" cy="100800"/>
          </a:xfrm>
          <a:prstGeom prst="ellipse">
            <a:avLst/>
          </a:prstGeom>
          <a:solidFill>
            <a:srgbClr val="4795E4"/>
          </a:solidFill>
          <a:ln>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7603277D-7E1B-5C24-887D-F23D52C0D783}"/>
              </a:ext>
            </a:extLst>
          </p:cNvPr>
          <p:cNvSpPr/>
          <p:nvPr/>
        </p:nvSpPr>
        <p:spPr>
          <a:xfrm>
            <a:off x="1676400" y="4013200"/>
            <a:ext cx="101600" cy="100800"/>
          </a:xfrm>
          <a:prstGeom prst="ellipse">
            <a:avLst/>
          </a:prstGeom>
          <a:solidFill>
            <a:srgbClr val="4795E4"/>
          </a:solidFill>
          <a:ln>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Web サイト&#10;&#10;中程度の精度で自動的に生成された説明">
            <a:extLst>
              <a:ext uri="{FF2B5EF4-FFF2-40B4-BE49-F238E27FC236}">
                <a16:creationId xmlns:a16="http://schemas.microsoft.com/office/drawing/2014/main" id="{CEC349B5-C8F5-FE2E-D6FB-86C3F75811B2}"/>
              </a:ext>
            </a:extLst>
          </p:cNvPr>
          <p:cNvPicPr>
            <a:picLocks noChangeAspect="1"/>
          </p:cNvPicPr>
          <p:nvPr/>
        </p:nvPicPr>
        <p:blipFill rotWithShape="1">
          <a:blip r:embed="rId5"/>
          <a:srcRect l="34262" t="24146" r="33715" b="56906"/>
          <a:stretch/>
        </p:blipFill>
        <p:spPr>
          <a:xfrm>
            <a:off x="5843591" y="4835826"/>
            <a:ext cx="1265306" cy="1269760"/>
          </a:xfrm>
          <a:prstGeom prst="rect">
            <a:avLst/>
          </a:prstGeom>
        </p:spPr>
      </p:pic>
      <p:pic>
        <p:nvPicPr>
          <p:cNvPr id="12" name="図 11" descr="Web サイト&#10;&#10;中程度の精度で自動的に生成された説明">
            <a:extLst>
              <a:ext uri="{FF2B5EF4-FFF2-40B4-BE49-F238E27FC236}">
                <a16:creationId xmlns:a16="http://schemas.microsoft.com/office/drawing/2014/main" id="{0FE2E0A8-9D08-72C0-3BA8-2B5DCE7AF496}"/>
              </a:ext>
            </a:extLst>
          </p:cNvPr>
          <p:cNvPicPr>
            <a:picLocks noChangeAspect="1"/>
          </p:cNvPicPr>
          <p:nvPr/>
        </p:nvPicPr>
        <p:blipFill rotWithShape="1">
          <a:blip r:embed="rId5"/>
          <a:srcRect l="33810" t="64054" r="32921" b="16840"/>
          <a:stretch/>
        </p:blipFill>
        <p:spPr>
          <a:xfrm>
            <a:off x="4423526" y="4824174"/>
            <a:ext cx="1315700" cy="1281412"/>
          </a:xfrm>
          <a:prstGeom prst="rect">
            <a:avLst/>
          </a:prstGeom>
        </p:spPr>
      </p:pic>
      <p:pic>
        <p:nvPicPr>
          <p:cNvPr id="13" name="図 12">
            <a:extLst>
              <a:ext uri="{FF2B5EF4-FFF2-40B4-BE49-F238E27FC236}">
                <a16:creationId xmlns:a16="http://schemas.microsoft.com/office/drawing/2014/main" id="{44987D9E-A377-7693-1767-AC3AA7E80CAE}"/>
              </a:ext>
            </a:extLst>
          </p:cNvPr>
          <p:cNvPicPr>
            <a:picLocks noChangeAspect="1"/>
          </p:cNvPicPr>
          <p:nvPr/>
        </p:nvPicPr>
        <p:blipFill rotWithShape="1">
          <a:blip r:embed="rId6"/>
          <a:srcRect r="37014" b="81495"/>
          <a:stretch/>
        </p:blipFill>
        <p:spPr>
          <a:xfrm>
            <a:off x="1484101" y="4793383"/>
            <a:ext cx="2835060" cy="1182926"/>
          </a:xfrm>
          <a:prstGeom prst="rect">
            <a:avLst/>
          </a:prstGeom>
        </p:spPr>
      </p:pic>
    </p:spTree>
    <p:extLst>
      <p:ext uri="{BB962C8B-B14F-4D97-AF65-F5344CB8AC3E}">
        <p14:creationId xmlns:p14="http://schemas.microsoft.com/office/powerpoint/2010/main" val="2150696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a:extLst>
              <a:ext uri="{FF2B5EF4-FFF2-40B4-BE49-F238E27FC236}">
                <a16:creationId xmlns:a16="http://schemas.microsoft.com/office/drawing/2014/main" id="{5DF47C5C-1454-6F49-60B5-D1BB2695DDD6}"/>
              </a:ext>
            </a:extLst>
          </p:cNvPr>
          <p:cNvSpPr/>
          <p:nvPr/>
        </p:nvSpPr>
        <p:spPr>
          <a:xfrm>
            <a:off x="1273654" y="2707621"/>
            <a:ext cx="9644692" cy="3980562"/>
          </a:xfrm>
          <a:prstGeom prst="roundRect">
            <a:avLst>
              <a:gd name="adj" fmla="val 2699"/>
            </a:avLst>
          </a:prstGeom>
          <a:solidFill>
            <a:schemeClr val="bg1"/>
          </a:solidFill>
          <a:ln w="38100">
            <a:solidFill>
              <a:srgbClr val="4795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5">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ユーザーとコミュニケーションをとる</a:t>
            </a:r>
          </a:p>
        </p:txBody>
      </p:sp>
      <p:sp>
        <p:nvSpPr>
          <p:cNvPr id="9" name="テキスト ボックス 8">
            <a:extLst>
              <a:ext uri="{FF2B5EF4-FFF2-40B4-BE49-F238E27FC236}">
                <a16:creationId xmlns:a16="http://schemas.microsoft.com/office/drawing/2014/main" id="{D14CE9E7-E95B-6801-BC8F-DD477600914B}"/>
              </a:ext>
            </a:extLst>
          </p:cNvPr>
          <p:cNvSpPr txBox="1"/>
          <p:nvPr/>
        </p:nvSpPr>
        <p:spPr>
          <a:xfrm>
            <a:off x="675778" y="1493139"/>
            <a:ext cx="10809961" cy="646331"/>
          </a:xfrm>
          <a:prstGeom prst="rect">
            <a:avLst/>
          </a:prstGeom>
          <a:noFill/>
        </p:spPr>
        <p:txBody>
          <a:bodyPr wrap="square">
            <a:spAutoFit/>
          </a:bodyPr>
          <a:lstStyle/>
          <a:p>
            <a:r>
              <a:rPr lang="en" altLang="ja-JP" i="0" dirty="0">
                <a:solidFill>
                  <a:srgbClr val="333333"/>
                </a:solidFill>
                <a:effectLst/>
                <a:latin typeface="Meiryo UI" panose="020B0604030504040204" pitchFamily="34" charset="-128"/>
                <a:ea typeface="Meiryo UI" panose="020B0604030504040204" pitchFamily="34" charset="-128"/>
              </a:rPr>
              <a:t>Instagram</a:t>
            </a:r>
            <a:r>
              <a:rPr lang="ja-JP" altLang="en-US" i="0">
                <a:solidFill>
                  <a:srgbClr val="333333"/>
                </a:solidFill>
                <a:effectLst/>
                <a:latin typeface="Meiryo UI" panose="020B0604030504040204" pitchFamily="34" charset="-128"/>
                <a:ea typeface="Meiryo UI" panose="020B0604030504040204" pitchFamily="34" charset="-128"/>
              </a:rPr>
              <a:t>では、ユーザーからコメントや</a:t>
            </a:r>
            <a:r>
              <a:rPr lang="en" altLang="ja-JP" i="0" dirty="0">
                <a:solidFill>
                  <a:srgbClr val="333333"/>
                </a:solidFill>
                <a:effectLst/>
                <a:latin typeface="Meiryo UI" panose="020B0604030504040204" pitchFamily="34" charset="-128"/>
                <a:ea typeface="Meiryo UI" panose="020B0604030504040204" pitchFamily="34" charset="-128"/>
              </a:rPr>
              <a:t>DM</a:t>
            </a:r>
            <a:r>
              <a:rPr lang="ja-JP" altLang="en-US" i="0">
                <a:solidFill>
                  <a:srgbClr val="333333"/>
                </a:solidFill>
                <a:effectLst/>
                <a:latin typeface="Meiryo UI" panose="020B0604030504040204" pitchFamily="34" charset="-128"/>
                <a:ea typeface="Meiryo UI" panose="020B0604030504040204" pitchFamily="34" charset="-128"/>
              </a:rPr>
              <a:t>が届くことがあります。しかし、情報を発信しているだけでは、ユーザーからのアクションを得るのは困難です。そのため、ユーザー発信だけでなく、自らコミュニケーションをとっていきましょう。</a:t>
            </a:r>
            <a:endParaRPr lang="ja-JP" altLang="en-US">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AB8F76F3-BE6C-0E36-6F81-DCDB65C8D620}"/>
              </a:ext>
            </a:extLst>
          </p:cNvPr>
          <p:cNvSpPr txBox="1"/>
          <p:nvPr/>
        </p:nvSpPr>
        <p:spPr>
          <a:xfrm>
            <a:off x="1778417" y="4499763"/>
            <a:ext cx="8426642" cy="369332"/>
          </a:xfrm>
          <a:prstGeom prst="rect">
            <a:avLst/>
          </a:prstGeom>
          <a:noFill/>
        </p:spPr>
        <p:txBody>
          <a:bodyPr wrap="square">
            <a:spAutoFit/>
          </a:bodyPr>
          <a:lstStyle/>
          <a:p>
            <a:r>
              <a:rPr lang="ja-JP" altLang="en-US">
                <a:latin typeface="Meiryo UI" panose="020B0604030504040204" pitchFamily="34" charset="-128"/>
                <a:ea typeface="Meiryo UI" panose="020B0604030504040204" pitchFamily="34" charset="-128"/>
              </a:rPr>
              <a:t>☑️</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ストーリーズ上で利用できる質問</a:t>
            </a:r>
            <a:r>
              <a:rPr lang="en" altLang="ja-JP" dirty="0">
                <a:latin typeface="Meiryo UI" panose="020B0604030504040204" pitchFamily="34" charset="-128"/>
                <a:ea typeface="Meiryo UI" panose="020B0604030504040204" pitchFamily="34" charset="-128"/>
              </a:rPr>
              <a:t>BOX</a:t>
            </a:r>
            <a:r>
              <a:rPr lang="ja-JP" altLang="en-US">
                <a:latin typeface="Meiryo UI" panose="020B0604030504040204" pitchFamily="34" charset="-128"/>
                <a:ea typeface="Meiryo UI" panose="020B0604030504040204" pitchFamily="34" charset="-128"/>
              </a:rPr>
              <a:t>やアンケート機能でフォロワーからのアクションを促す</a:t>
            </a:r>
          </a:p>
        </p:txBody>
      </p:sp>
      <p:sp>
        <p:nvSpPr>
          <p:cNvPr id="12" name="テキスト ボックス 11">
            <a:extLst>
              <a:ext uri="{FF2B5EF4-FFF2-40B4-BE49-F238E27FC236}">
                <a16:creationId xmlns:a16="http://schemas.microsoft.com/office/drawing/2014/main" id="{F1B6188D-D323-BCDD-48FF-9ADD43B07D1C}"/>
              </a:ext>
            </a:extLst>
          </p:cNvPr>
          <p:cNvSpPr txBox="1"/>
          <p:nvPr/>
        </p:nvSpPr>
        <p:spPr>
          <a:xfrm>
            <a:off x="1778417" y="3058781"/>
            <a:ext cx="8948176" cy="369332"/>
          </a:xfrm>
          <a:prstGeom prst="rect">
            <a:avLst/>
          </a:prstGeom>
          <a:noFill/>
        </p:spPr>
        <p:txBody>
          <a:bodyPr wrap="square">
            <a:spAutoFit/>
          </a:bodyPr>
          <a:lstStyle/>
          <a:p>
            <a:r>
              <a:rPr lang="ja-JP" altLang="en-US">
                <a:latin typeface="Meiryo UI" panose="020B0604030504040204" pitchFamily="34" charset="-128"/>
                <a:ea typeface="Meiryo UI" panose="020B0604030504040204" pitchFamily="34" charset="-128"/>
              </a:rPr>
              <a:t>☑️</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ターゲット層のユーザーの投稿にいいねやコメントをする</a:t>
            </a:r>
            <a:endParaRPr lang="ja-JP" altLang="en-US"/>
          </a:p>
        </p:txBody>
      </p:sp>
      <p:sp>
        <p:nvSpPr>
          <p:cNvPr id="13" name="テキスト ボックス 12">
            <a:extLst>
              <a:ext uri="{FF2B5EF4-FFF2-40B4-BE49-F238E27FC236}">
                <a16:creationId xmlns:a16="http://schemas.microsoft.com/office/drawing/2014/main" id="{42844B3B-EABA-B63F-F05B-6B55D46419B0}"/>
              </a:ext>
            </a:extLst>
          </p:cNvPr>
          <p:cNvSpPr txBox="1"/>
          <p:nvPr/>
        </p:nvSpPr>
        <p:spPr>
          <a:xfrm>
            <a:off x="1778417" y="3779272"/>
            <a:ext cx="5596050" cy="369332"/>
          </a:xfrm>
          <a:prstGeom prst="rect">
            <a:avLst/>
          </a:prstGeom>
          <a:noFill/>
        </p:spPr>
        <p:txBody>
          <a:bodyPr wrap="square">
            <a:spAutoFit/>
          </a:bodyPr>
          <a:lstStyle/>
          <a:p>
            <a:r>
              <a:rPr lang="ja-JP" altLang="en-US" dirty="0">
                <a:latin typeface="Meiryo UI" panose="020B0604030504040204" pitchFamily="34" charset="-128"/>
                <a:ea typeface="Meiryo UI" panose="020B0604030504040204" pitchFamily="34" charset="-128"/>
              </a:rPr>
              <a:t>☑️</a:t>
            </a:r>
            <a:r>
              <a:rPr lang="en-US" altLang="ja-JP" dirty="0">
                <a:latin typeface="Meiryo UI" panose="020B0604030504040204" pitchFamily="34" charset="-128"/>
                <a:ea typeface="Meiryo UI" panose="020B0604030504040204" pitchFamily="34" charset="-128"/>
              </a:rPr>
              <a:t> </a:t>
            </a:r>
            <a:r>
              <a:rPr lang="ja-JP" altLang="en-US" dirty="0">
                <a:latin typeface="Meiryo UI" panose="020B0604030504040204" pitchFamily="34" charset="-128"/>
                <a:ea typeface="Meiryo UI" panose="020B0604030504040204" pitchFamily="34" charset="-128"/>
              </a:rPr>
              <a:t>興味のありそうなユーザーを先にフォローする</a:t>
            </a:r>
            <a:endParaRPr lang="ja-JP" altLang="en-US" dirty="0"/>
          </a:p>
        </p:txBody>
      </p:sp>
      <p:pic>
        <p:nvPicPr>
          <p:cNvPr id="22" name="図 21">
            <a:extLst>
              <a:ext uri="{FF2B5EF4-FFF2-40B4-BE49-F238E27FC236}">
                <a16:creationId xmlns:a16="http://schemas.microsoft.com/office/drawing/2014/main" id="{6DA7FFB5-A236-A3F3-85B0-AF0A78474F58}"/>
              </a:ext>
            </a:extLst>
          </p:cNvPr>
          <p:cNvPicPr>
            <a:picLocks noChangeAspect="1"/>
          </p:cNvPicPr>
          <p:nvPr/>
        </p:nvPicPr>
        <p:blipFill>
          <a:blip r:embed="rId2"/>
          <a:stretch>
            <a:fillRect/>
          </a:stretch>
        </p:blipFill>
        <p:spPr>
          <a:xfrm>
            <a:off x="6096000" y="5154572"/>
            <a:ext cx="1581133" cy="1493139"/>
          </a:xfrm>
          <a:prstGeom prst="rect">
            <a:avLst/>
          </a:prstGeom>
        </p:spPr>
      </p:pic>
      <p:pic>
        <p:nvPicPr>
          <p:cNvPr id="24" name="図 23">
            <a:extLst>
              <a:ext uri="{FF2B5EF4-FFF2-40B4-BE49-F238E27FC236}">
                <a16:creationId xmlns:a16="http://schemas.microsoft.com/office/drawing/2014/main" id="{4E282DD7-6F0F-30EC-BB4A-65FC2824AE95}"/>
              </a:ext>
            </a:extLst>
          </p:cNvPr>
          <p:cNvPicPr>
            <a:picLocks noChangeAspect="1"/>
          </p:cNvPicPr>
          <p:nvPr/>
        </p:nvPicPr>
        <p:blipFill rotWithShape="1">
          <a:blip r:embed="rId3"/>
          <a:srcRect b="38549"/>
          <a:stretch/>
        </p:blipFill>
        <p:spPr>
          <a:xfrm>
            <a:off x="4563764" y="5127584"/>
            <a:ext cx="1225636" cy="1348371"/>
          </a:xfrm>
          <a:prstGeom prst="rect">
            <a:avLst/>
          </a:prstGeom>
        </p:spPr>
      </p:pic>
    </p:spTree>
    <p:extLst>
      <p:ext uri="{BB962C8B-B14F-4D97-AF65-F5344CB8AC3E}">
        <p14:creationId xmlns:p14="http://schemas.microsoft.com/office/powerpoint/2010/main" val="3579361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6">
              <a:lumMod val="50000"/>
            </a:schemeClr>
          </a:solidFill>
          <a:ln>
            <a:solidFill>
              <a:schemeClr val="accent5">
                <a:lumMod val="50000"/>
              </a:schemeClr>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2" name="テキスト ボックス 1">
            <a:extLst>
              <a:ext uri="{FF2B5EF4-FFF2-40B4-BE49-F238E27FC236}">
                <a16:creationId xmlns:a16="http://schemas.microsoft.com/office/drawing/2014/main" id="{AD4127E7-9306-DD70-5314-F48099F9CCDD}"/>
              </a:ext>
            </a:extLst>
          </p:cNvPr>
          <p:cNvSpPr txBox="1"/>
          <p:nvPr/>
        </p:nvSpPr>
        <p:spPr>
          <a:xfrm>
            <a:off x="213361" y="232759"/>
            <a:ext cx="8595359" cy="523220"/>
          </a:xfrm>
          <a:prstGeom prst="rect">
            <a:avLst/>
          </a:prstGeom>
          <a:noFill/>
        </p:spPr>
        <p:txBody>
          <a:bodyPr wrap="square" rtlCol="0">
            <a:spAutoFit/>
          </a:bodyPr>
          <a:lstStyle/>
          <a:p>
            <a:r>
              <a:rPr kumimoji="1" lang="en" altLang="ja-JP" sz="1400" b="1" dirty="0">
                <a:solidFill>
                  <a:schemeClr val="bg1"/>
                </a:solidFill>
                <a:latin typeface="Meiryo UI" panose="020B0604030504040204" pitchFamily="34" charset="-128"/>
                <a:ea typeface="Meiryo UI" panose="020B0604030504040204" pitchFamily="34" charset="-128"/>
              </a:rPr>
              <a:t>Instagram</a:t>
            </a:r>
            <a:r>
              <a:rPr kumimoji="1" lang="ja-JP" altLang="en-US" sz="1400" b="1">
                <a:solidFill>
                  <a:schemeClr val="bg1"/>
                </a:solidFill>
                <a:latin typeface="Meiryo UI" panose="020B0604030504040204" pitchFamily="34" charset="-128"/>
                <a:ea typeface="Meiryo UI" panose="020B0604030504040204" pitchFamily="34" charset="-128"/>
              </a:rPr>
              <a:t>のフォロワーを増やす方法</a:t>
            </a:r>
          </a:p>
          <a:p>
            <a:endParaRPr kumimoji="1" lang="ja-JP" altLang="en-US" sz="1400" b="1">
              <a:solidFill>
                <a:schemeClr val="bg1"/>
              </a:solidFill>
              <a:latin typeface="Meiryo UI" panose="020B0604030504040204" pitchFamily="34" charset="-128"/>
              <a:ea typeface="Meiryo UI" panose="020B0604030504040204" pitchFamily="34" charset="-128"/>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483268"/>
            <a:ext cx="8595359" cy="584775"/>
          </a:xfrm>
          <a:prstGeom prst="rect">
            <a:avLst/>
          </a:prstGeom>
          <a:noFill/>
        </p:spPr>
        <p:txBody>
          <a:bodyPr wrap="square" rtlCol="0">
            <a:spAutoFit/>
          </a:bodyPr>
          <a:lstStyle/>
          <a:p>
            <a:r>
              <a:rPr kumimoji="1" lang="ja-JP" altLang="en-US" sz="3200" b="1">
                <a:solidFill>
                  <a:schemeClr val="bg1"/>
                </a:solidFill>
                <a:latin typeface="Meiryo UI" panose="020B0604030504040204" pitchFamily="34" charset="-128"/>
                <a:ea typeface="Meiryo UI" panose="020B0604030504040204" pitchFamily="34" charset="-128"/>
              </a:rPr>
              <a:t>キャンペーンを行う</a:t>
            </a:r>
          </a:p>
        </p:txBody>
      </p:sp>
      <p:sp>
        <p:nvSpPr>
          <p:cNvPr id="9" name="テキスト ボックス 8">
            <a:extLst>
              <a:ext uri="{FF2B5EF4-FFF2-40B4-BE49-F238E27FC236}">
                <a16:creationId xmlns:a16="http://schemas.microsoft.com/office/drawing/2014/main" id="{D14CE9E7-E95B-6801-BC8F-DD477600914B}"/>
              </a:ext>
            </a:extLst>
          </p:cNvPr>
          <p:cNvSpPr txBox="1"/>
          <p:nvPr/>
        </p:nvSpPr>
        <p:spPr>
          <a:xfrm>
            <a:off x="675778" y="1493139"/>
            <a:ext cx="10809961" cy="369332"/>
          </a:xfrm>
          <a:prstGeom prst="rect">
            <a:avLst/>
          </a:prstGeom>
          <a:noFill/>
        </p:spPr>
        <p:txBody>
          <a:bodyPr wrap="square">
            <a:spAutoFit/>
          </a:bodyPr>
          <a:lstStyle/>
          <a:p>
            <a:r>
              <a:rPr lang="ja-JP" altLang="en-US" i="0">
                <a:solidFill>
                  <a:srgbClr val="333333"/>
                </a:solidFill>
                <a:effectLst/>
                <a:latin typeface="Meiryo UI" panose="020B0604030504040204" pitchFamily="34" charset="-128"/>
                <a:ea typeface="Meiryo UI" panose="020B0604030504040204" pitchFamily="34" charset="-128"/>
              </a:rPr>
              <a:t>キャンペーンの開催もフォロワーを増やすひとつの方法です。</a:t>
            </a:r>
            <a:endParaRPr lang="ja-JP" altLang="en-US">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DA742030-5B95-1AA4-E89A-0F99A2DF93A8}"/>
              </a:ext>
            </a:extLst>
          </p:cNvPr>
          <p:cNvSpPr/>
          <p:nvPr/>
        </p:nvSpPr>
        <p:spPr>
          <a:xfrm>
            <a:off x="4715690" y="2102643"/>
            <a:ext cx="6770049" cy="1535839"/>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sp>
        <p:nvSpPr>
          <p:cNvPr id="17" name="円/楕円 16">
            <a:extLst>
              <a:ext uri="{FF2B5EF4-FFF2-40B4-BE49-F238E27FC236}">
                <a16:creationId xmlns:a16="http://schemas.microsoft.com/office/drawing/2014/main" id="{21C6E68D-F07B-9E9C-94CA-FA206EA5E877}"/>
              </a:ext>
            </a:extLst>
          </p:cNvPr>
          <p:cNvSpPr/>
          <p:nvPr/>
        </p:nvSpPr>
        <p:spPr>
          <a:xfrm>
            <a:off x="1163274" y="2102643"/>
            <a:ext cx="2178628" cy="2178628"/>
          </a:xfrm>
          <a:prstGeom prst="ellipse">
            <a:avLst/>
          </a:prstGeom>
          <a:solidFill>
            <a:schemeClr val="bg1"/>
          </a:solidFill>
          <a:ln w="88900">
            <a:solidFill>
              <a:srgbClr val="4795E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kumimoji="1" lang="ja-JP" altLang="en-US" b="1">
              <a:solidFill>
                <a:schemeClr val="accent1"/>
              </a:solidFill>
              <a:latin typeface="Avenir Next Demi Bold" panose="020B0503020202020204" pitchFamily="34" charset="0"/>
              <a:ea typeface="Noto Sans JP Medium" panose="020B0500000000000000" pitchFamily="34" charset="-128"/>
            </a:endParaRPr>
          </a:p>
        </p:txBody>
      </p:sp>
      <p:sp>
        <p:nvSpPr>
          <p:cNvPr id="19" name="テキスト ボックス 18">
            <a:extLst>
              <a:ext uri="{FF2B5EF4-FFF2-40B4-BE49-F238E27FC236}">
                <a16:creationId xmlns:a16="http://schemas.microsoft.com/office/drawing/2014/main" id="{BFF7E95C-B280-CABA-73F9-420E291ADB41}"/>
              </a:ext>
            </a:extLst>
          </p:cNvPr>
          <p:cNvSpPr txBox="1"/>
          <p:nvPr/>
        </p:nvSpPr>
        <p:spPr>
          <a:xfrm>
            <a:off x="1145676" y="2847235"/>
            <a:ext cx="2166231" cy="789575"/>
          </a:xfrm>
          <a:prstGeom prst="rect">
            <a:avLst/>
          </a:prstGeom>
          <a:noFill/>
        </p:spPr>
        <p:txBody>
          <a:bodyPr wrap="square">
            <a:spAutoFit/>
          </a:bodyPr>
          <a:lstStyle/>
          <a:p>
            <a:pPr algn="ctr">
              <a:lnSpc>
                <a:spcPct val="120000"/>
              </a:lnSpc>
            </a:pPr>
            <a:r>
              <a:rPr lang="ja-JP" altLang="en-US" sz="2000" b="1">
                <a:solidFill>
                  <a:srgbClr val="4795E4"/>
                </a:solidFill>
                <a:latin typeface="Meiryo UI" panose="020B0604030504040204" pitchFamily="34" charset="-128"/>
                <a:ea typeface="Meiryo UI" panose="020B0604030504040204" pitchFamily="34" charset="-128"/>
              </a:rPr>
              <a:t>キャンペーンを</a:t>
            </a:r>
            <a:endParaRPr lang="en-US" altLang="ja-JP" sz="2000" b="1" dirty="0">
              <a:solidFill>
                <a:srgbClr val="4795E4"/>
              </a:solidFill>
              <a:latin typeface="Meiryo UI" panose="020B0604030504040204" pitchFamily="34" charset="-128"/>
              <a:ea typeface="Meiryo UI" panose="020B0604030504040204" pitchFamily="34" charset="-128"/>
            </a:endParaRPr>
          </a:p>
          <a:p>
            <a:pPr algn="ctr">
              <a:lnSpc>
                <a:spcPct val="120000"/>
              </a:lnSpc>
            </a:pPr>
            <a:r>
              <a:rPr lang="ja-JP" altLang="en-US" sz="2000" b="1">
                <a:solidFill>
                  <a:srgbClr val="4795E4"/>
                </a:solidFill>
                <a:latin typeface="Meiryo UI" panose="020B0604030504040204" pitchFamily="34" charset="-128"/>
                <a:ea typeface="Meiryo UI" panose="020B0604030504040204" pitchFamily="34" charset="-128"/>
              </a:rPr>
              <a:t>行う</a:t>
            </a:r>
            <a:endParaRPr lang="en" altLang="ja-JP" sz="2000" b="1" dirty="0">
              <a:solidFill>
                <a:srgbClr val="4795E4"/>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DA7E6E38-5A1B-E7E0-1813-AD85AD1F5390}"/>
              </a:ext>
            </a:extLst>
          </p:cNvPr>
          <p:cNvSpPr txBox="1"/>
          <p:nvPr/>
        </p:nvSpPr>
        <p:spPr>
          <a:xfrm>
            <a:off x="4833256" y="2916892"/>
            <a:ext cx="6470091" cy="580352"/>
          </a:xfrm>
          <a:prstGeom prst="rect">
            <a:avLst/>
          </a:prstGeom>
          <a:noFill/>
        </p:spPr>
        <p:txBody>
          <a:bodyPr wrap="square">
            <a:spAutoFit/>
          </a:bodyPr>
          <a:lstStyle/>
          <a:p>
            <a:pPr>
              <a:lnSpc>
                <a:spcPct val="120000"/>
              </a:lnSpc>
            </a:pP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プレゼントに興味を持ったユーザーにアクションを起こしてもらえるだけでなく、フォロワーとなったユーザーには継続的に情報を発信できます。 </a:t>
            </a:r>
          </a:p>
        </p:txBody>
      </p:sp>
      <p:sp>
        <p:nvSpPr>
          <p:cNvPr id="21" name="テキスト ボックス 20">
            <a:extLst>
              <a:ext uri="{FF2B5EF4-FFF2-40B4-BE49-F238E27FC236}">
                <a16:creationId xmlns:a16="http://schemas.microsoft.com/office/drawing/2014/main" id="{476ED149-869B-D7AA-D709-FB55870E705F}"/>
              </a:ext>
            </a:extLst>
          </p:cNvPr>
          <p:cNvSpPr txBox="1"/>
          <p:nvPr/>
        </p:nvSpPr>
        <p:spPr>
          <a:xfrm>
            <a:off x="4833257" y="2280985"/>
            <a:ext cx="6652482" cy="830997"/>
          </a:xfrm>
          <a:prstGeom prst="rect">
            <a:avLst/>
          </a:prstGeom>
          <a:noFill/>
        </p:spPr>
        <p:txBody>
          <a:bodyPr wrap="square">
            <a:spAutoFit/>
          </a:bodyPr>
          <a:lstStyle/>
          <a:p>
            <a:r>
              <a:rPr lang="ja-JP" altLang="en-US" sz="1600" b="1">
                <a:solidFill>
                  <a:srgbClr val="4795E4"/>
                </a:solidFill>
                <a:latin typeface="Meiryo UI" panose="020B0604030504040204" pitchFamily="34" charset="-128"/>
                <a:ea typeface="Meiryo UI" panose="020B0604030504040204" pitchFamily="34" charset="-128"/>
              </a:rPr>
              <a:t>「この投稿にいいねとフォローしてくれた方のなかから抽選で</a:t>
            </a:r>
            <a:r>
              <a:rPr lang="en-US" altLang="ja-JP" sz="1600" b="1" dirty="0">
                <a:solidFill>
                  <a:srgbClr val="4795E4"/>
                </a:solidFill>
                <a:latin typeface="Meiryo UI" panose="020B0604030504040204" pitchFamily="34" charset="-128"/>
                <a:ea typeface="Meiryo UI" panose="020B0604030504040204" pitchFamily="34" charset="-128"/>
              </a:rPr>
              <a:t>5</a:t>
            </a:r>
            <a:r>
              <a:rPr lang="ja-JP" altLang="en-US" sz="1600" b="1">
                <a:solidFill>
                  <a:srgbClr val="4795E4"/>
                </a:solidFill>
                <a:latin typeface="Meiryo UI" panose="020B0604030504040204" pitchFamily="34" charset="-128"/>
                <a:ea typeface="Meiryo UI" panose="020B0604030504040204" pitchFamily="34" charset="-128"/>
              </a:rPr>
              <a:t>名様にプレゼント」「フォロワー限定で無料公開」</a:t>
            </a:r>
          </a:p>
          <a:p>
            <a:endParaRPr lang="ja-JP" altLang="en-US" sz="1600" b="1">
              <a:solidFill>
                <a:srgbClr val="548235"/>
              </a:solidFill>
              <a:latin typeface="Meiryo UI" panose="020B0604030504040204" pitchFamily="34" charset="-128"/>
              <a:ea typeface="Meiryo UI" panose="020B0604030504040204" pitchFamily="34" charset="-128"/>
            </a:endParaRPr>
          </a:p>
        </p:txBody>
      </p:sp>
      <p:sp>
        <p:nvSpPr>
          <p:cNvPr id="23" name="正方形/長方形 22">
            <a:extLst>
              <a:ext uri="{FF2B5EF4-FFF2-40B4-BE49-F238E27FC236}">
                <a16:creationId xmlns:a16="http://schemas.microsoft.com/office/drawing/2014/main" id="{F363F33A-39EA-1D68-4884-40D4287F016A}"/>
              </a:ext>
            </a:extLst>
          </p:cNvPr>
          <p:cNvSpPr/>
          <p:nvPr/>
        </p:nvSpPr>
        <p:spPr>
          <a:xfrm>
            <a:off x="4715690" y="3913546"/>
            <a:ext cx="6770049" cy="975454"/>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sp>
        <p:nvSpPr>
          <p:cNvPr id="25" name="テキスト ボックス 24">
            <a:extLst>
              <a:ext uri="{FF2B5EF4-FFF2-40B4-BE49-F238E27FC236}">
                <a16:creationId xmlns:a16="http://schemas.microsoft.com/office/drawing/2014/main" id="{19A624C7-B4F2-D60E-94C1-5228BB318896}"/>
              </a:ext>
            </a:extLst>
          </p:cNvPr>
          <p:cNvSpPr txBox="1"/>
          <p:nvPr/>
        </p:nvSpPr>
        <p:spPr>
          <a:xfrm>
            <a:off x="4833257" y="4371732"/>
            <a:ext cx="6470091" cy="321819"/>
          </a:xfrm>
          <a:prstGeom prst="rect">
            <a:avLst/>
          </a:prstGeom>
          <a:noFill/>
        </p:spPr>
        <p:txBody>
          <a:bodyPr wrap="square">
            <a:spAutoFit/>
          </a:bodyPr>
          <a:lstStyle/>
          <a:p>
            <a:pPr>
              <a:lnSpc>
                <a:spcPct val="120000"/>
              </a:lnSpc>
            </a:pPr>
            <a:r>
              <a:rPr lang="ja-JP" altLang="en-US" sz="1400" b="0" i="0">
                <a:solidFill>
                  <a:schemeClr val="tx1">
                    <a:lumMod val="65000"/>
                    <a:lumOff val="35000"/>
                  </a:schemeClr>
                </a:solidFill>
                <a:effectLst/>
                <a:latin typeface="Meiryo UI" panose="020B0604030504040204" pitchFamily="34" charset="-128"/>
                <a:ea typeface="Meiryo UI" panose="020B0604030504040204" pitchFamily="34" charset="-128"/>
              </a:rPr>
              <a:t>インフルエンサーのアカウントで自社アカウントを紹介してもらえるといった方法も効果的です。</a:t>
            </a:r>
            <a:endParaRPr lang="ja-JP" altLang="en-US" sz="1400">
              <a:solidFill>
                <a:schemeClr val="tx1">
                  <a:lumMod val="65000"/>
                  <a:lumOff val="35000"/>
                </a:schemeClr>
              </a:solidFill>
              <a:latin typeface="Meiryo UI" panose="020B0604030504040204" pitchFamily="34" charset="-128"/>
              <a:ea typeface="Meiryo UI" panose="020B0604030504040204" pitchFamily="34" charset="-128"/>
            </a:endParaRPr>
          </a:p>
        </p:txBody>
      </p:sp>
      <p:sp>
        <p:nvSpPr>
          <p:cNvPr id="26" name="テキスト ボックス 25">
            <a:extLst>
              <a:ext uri="{FF2B5EF4-FFF2-40B4-BE49-F238E27FC236}">
                <a16:creationId xmlns:a16="http://schemas.microsoft.com/office/drawing/2014/main" id="{4C59DBD4-37CB-3622-9A0D-079179B829BD}"/>
              </a:ext>
            </a:extLst>
          </p:cNvPr>
          <p:cNvSpPr txBox="1"/>
          <p:nvPr/>
        </p:nvSpPr>
        <p:spPr>
          <a:xfrm>
            <a:off x="4833257" y="4027805"/>
            <a:ext cx="6100354" cy="338554"/>
          </a:xfrm>
          <a:prstGeom prst="rect">
            <a:avLst/>
          </a:prstGeom>
          <a:noFill/>
        </p:spPr>
        <p:txBody>
          <a:bodyPr wrap="square">
            <a:spAutoFit/>
          </a:bodyPr>
          <a:lstStyle/>
          <a:p>
            <a:r>
              <a:rPr lang="ja-JP" altLang="en-US" sz="1600" b="1">
                <a:solidFill>
                  <a:srgbClr val="4795E4"/>
                </a:solidFill>
                <a:effectLst/>
                <a:latin typeface="Meiryo UI" panose="020B0604030504040204" pitchFamily="34" charset="-128"/>
                <a:ea typeface="Meiryo UI" panose="020B0604030504040204" pitchFamily="34" charset="-128"/>
              </a:rPr>
              <a:t>インフルエンサーとコラボしたグッズを制作</a:t>
            </a:r>
          </a:p>
        </p:txBody>
      </p:sp>
      <p:cxnSp>
        <p:nvCxnSpPr>
          <p:cNvPr id="27" name="カギ線コネクタ 26">
            <a:extLst>
              <a:ext uri="{FF2B5EF4-FFF2-40B4-BE49-F238E27FC236}">
                <a16:creationId xmlns:a16="http://schemas.microsoft.com/office/drawing/2014/main" id="{D3313850-8BC9-C963-B2B5-AC4135560306}"/>
              </a:ext>
            </a:extLst>
          </p:cNvPr>
          <p:cNvCxnSpPr>
            <a:cxnSpLocks/>
            <a:stCxn id="19" idx="3"/>
            <a:endCxn id="11" idx="1"/>
          </p:cNvCxnSpPr>
          <p:nvPr/>
        </p:nvCxnSpPr>
        <p:spPr>
          <a:xfrm flipV="1">
            <a:off x="3311907" y="2870563"/>
            <a:ext cx="1403783" cy="371460"/>
          </a:xfrm>
          <a:prstGeom prst="bentConnector3">
            <a:avLst/>
          </a:prstGeom>
          <a:ln w="9525">
            <a:solidFill>
              <a:srgbClr val="4795E4"/>
            </a:solidFill>
            <a:prstDash val="sysDash"/>
          </a:ln>
        </p:spPr>
        <p:style>
          <a:lnRef idx="1">
            <a:schemeClr val="accent1"/>
          </a:lnRef>
          <a:fillRef idx="0">
            <a:schemeClr val="accent1"/>
          </a:fillRef>
          <a:effectRef idx="0">
            <a:schemeClr val="accent1"/>
          </a:effectRef>
          <a:fontRef idx="minor">
            <a:schemeClr val="tx1"/>
          </a:fontRef>
        </p:style>
      </p:cxnSp>
      <p:cxnSp>
        <p:nvCxnSpPr>
          <p:cNvPr id="28" name="カギ線コネクタ 27">
            <a:extLst>
              <a:ext uri="{FF2B5EF4-FFF2-40B4-BE49-F238E27FC236}">
                <a16:creationId xmlns:a16="http://schemas.microsoft.com/office/drawing/2014/main" id="{76884DB8-B267-EFF3-F835-F044ED55305E}"/>
              </a:ext>
            </a:extLst>
          </p:cNvPr>
          <p:cNvCxnSpPr>
            <a:cxnSpLocks/>
          </p:cNvCxnSpPr>
          <p:nvPr/>
        </p:nvCxnSpPr>
        <p:spPr>
          <a:xfrm rot="16200000" flipH="1">
            <a:off x="3856074" y="3356737"/>
            <a:ext cx="1006799" cy="677237"/>
          </a:xfrm>
          <a:prstGeom prst="bentConnector3">
            <a:avLst>
              <a:gd name="adj1" fmla="val 98522"/>
            </a:avLst>
          </a:prstGeom>
          <a:ln w="9525">
            <a:solidFill>
              <a:srgbClr val="4795E4"/>
            </a:solidFill>
            <a:prstDash val="sysDash"/>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4258BC83-C3E7-575B-4508-F5343C59BE74}"/>
              </a:ext>
            </a:extLst>
          </p:cNvPr>
          <p:cNvSpPr txBox="1"/>
          <p:nvPr/>
        </p:nvSpPr>
        <p:spPr>
          <a:xfrm>
            <a:off x="1460953" y="5657856"/>
            <a:ext cx="10024786" cy="523220"/>
          </a:xfrm>
          <a:prstGeom prst="rect">
            <a:avLst/>
          </a:prstGeom>
          <a:noFill/>
        </p:spPr>
        <p:txBody>
          <a:bodyPr wrap="square">
            <a:spAutoFit/>
          </a:bodyPr>
          <a:lstStyle/>
          <a:p>
            <a:r>
              <a:rPr lang="ja-JP" altLang="en-US" sz="1400">
                <a:solidFill>
                  <a:srgbClr val="C00000"/>
                </a:solidFill>
                <a:latin typeface="Meiryo UI" panose="020B0604030504040204" pitchFamily="34" charset="-128"/>
                <a:ea typeface="Meiryo UI" panose="020B0604030504040204" pitchFamily="34" charset="-128"/>
              </a:rPr>
              <a:t>頻繁にキャンペーンを行うアカウントは、</a:t>
            </a:r>
            <a:r>
              <a:rPr lang="en" altLang="ja-JP" sz="1400" dirty="0">
                <a:solidFill>
                  <a:srgbClr val="C00000"/>
                </a:solidFill>
                <a:latin typeface="Meiryo UI" panose="020B0604030504040204" pitchFamily="34" charset="-128"/>
                <a:ea typeface="Meiryo UI" panose="020B0604030504040204" pitchFamily="34" charset="-128"/>
              </a:rPr>
              <a:t>Instagram</a:t>
            </a:r>
            <a:r>
              <a:rPr lang="ja-JP" altLang="en-US" sz="1400">
                <a:solidFill>
                  <a:srgbClr val="C00000"/>
                </a:solidFill>
                <a:latin typeface="Meiryo UI" panose="020B0604030504040204" pitchFamily="34" charset="-128"/>
                <a:ea typeface="Meiryo UI" panose="020B0604030504040204" pitchFamily="34" charset="-128"/>
              </a:rPr>
              <a:t>から宣伝目的と判断され、発見タブなどで表示されにくい</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といわれています。そのため、「</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Instagram</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が伸び悩んでいる」「フォロワーの獲得率が下がった」など、運用開始から時間が経った頃の施策としておすすめです。</a:t>
            </a:r>
          </a:p>
        </p:txBody>
      </p:sp>
      <p:pic>
        <p:nvPicPr>
          <p:cNvPr id="38" name="図 37" descr="アイコン&#10;&#10;自動的に生成された説明">
            <a:extLst>
              <a:ext uri="{FF2B5EF4-FFF2-40B4-BE49-F238E27FC236}">
                <a16:creationId xmlns:a16="http://schemas.microsoft.com/office/drawing/2014/main" id="{D2198126-7939-26A1-DE0F-969707118239}"/>
              </a:ext>
            </a:extLst>
          </p:cNvPr>
          <p:cNvPicPr>
            <a:picLocks noChangeAspect="1"/>
          </p:cNvPicPr>
          <p:nvPr/>
        </p:nvPicPr>
        <p:blipFill>
          <a:blip r:embed="rId2"/>
          <a:stretch>
            <a:fillRect/>
          </a:stretch>
        </p:blipFill>
        <p:spPr>
          <a:xfrm>
            <a:off x="675778" y="5580848"/>
            <a:ext cx="677237" cy="677237"/>
          </a:xfrm>
          <a:prstGeom prst="rect">
            <a:avLst/>
          </a:prstGeom>
        </p:spPr>
      </p:pic>
      <p:pic>
        <p:nvPicPr>
          <p:cNvPr id="7" name="図 6">
            <a:extLst>
              <a:ext uri="{FF2B5EF4-FFF2-40B4-BE49-F238E27FC236}">
                <a16:creationId xmlns:a16="http://schemas.microsoft.com/office/drawing/2014/main" id="{074422DF-86C7-EF9D-BFA3-321E784C55BF}"/>
              </a:ext>
            </a:extLst>
          </p:cNvPr>
          <p:cNvPicPr>
            <a:picLocks noChangeAspect="1"/>
          </p:cNvPicPr>
          <p:nvPr/>
        </p:nvPicPr>
        <p:blipFill>
          <a:blip r:embed="rId3"/>
          <a:stretch>
            <a:fillRect/>
          </a:stretch>
        </p:blipFill>
        <p:spPr>
          <a:xfrm>
            <a:off x="130137" y="4074584"/>
            <a:ext cx="2110432" cy="1423672"/>
          </a:xfrm>
          <a:prstGeom prst="rect">
            <a:avLst/>
          </a:prstGeom>
        </p:spPr>
      </p:pic>
    </p:spTree>
    <p:extLst>
      <p:ext uri="{BB962C8B-B14F-4D97-AF65-F5344CB8AC3E}">
        <p14:creationId xmlns:p14="http://schemas.microsoft.com/office/powerpoint/2010/main" val="719281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THE MARKE</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の活用事例③</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4DBB679-ED97-D4DD-1F35-9365550CD7C3}"/>
              </a:ext>
            </a:extLst>
          </p:cNvPr>
          <p:cNvPicPr>
            <a:picLocks noChangeAspect="1"/>
          </p:cNvPicPr>
          <p:nvPr/>
        </p:nvPicPr>
        <p:blipFill rotWithShape="1">
          <a:blip r:embed="rId2"/>
          <a:srcRect b="37651"/>
          <a:stretch/>
        </p:blipFill>
        <p:spPr>
          <a:xfrm>
            <a:off x="314961" y="1312984"/>
            <a:ext cx="2615294" cy="2217616"/>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1F3F9DC9-2E27-F456-3BFA-788BF36BB764}"/>
              </a:ext>
            </a:extLst>
          </p:cNvPr>
          <p:cNvPicPr>
            <a:picLocks noChangeAspect="1"/>
          </p:cNvPicPr>
          <p:nvPr/>
        </p:nvPicPr>
        <p:blipFill rotWithShape="1">
          <a:blip r:embed="rId2"/>
          <a:srcRect t="70162"/>
          <a:stretch/>
        </p:blipFill>
        <p:spPr>
          <a:xfrm>
            <a:off x="418012" y="3530600"/>
            <a:ext cx="2512244" cy="1019425"/>
          </a:xfrm>
          <a:prstGeom prst="rect">
            <a:avLst/>
          </a:prstGeom>
        </p:spPr>
      </p:pic>
      <p:pic>
        <p:nvPicPr>
          <p:cNvPr id="11" name="図 10" descr="新聞の記事のスクリーンショット&#10;&#10;低い精度で自動的に生成された説明">
            <a:extLst>
              <a:ext uri="{FF2B5EF4-FFF2-40B4-BE49-F238E27FC236}">
                <a16:creationId xmlns:a16="http://schemas.microsoft.com/office/drawing/2014/main" id="{A9A089BB-9755-85E3-0DCA-5F155F3DA2F2}"/>
              </a:ext>
            </a:extLst>
          </p:cNvPr>
          <p:cNvPicPr>
            <a:picLocks noChangeAspect="1"/>
          </p:cNvPicPr>
          <p:nvPr/>
        </p:nvPicPr>
        <p:blipFill rotWithShape="1">
          <a:blip r:embed="rId3"/>
          <a:srcRect b="60825"/>
          <a:stretch/>
        </p:blipFill>
        <p:spPr>
          <a:xfrm>
            <a:off x="418011" y="4627343"/>
            <a:ext cx="2401389" cy="1582958"/>
          </a:xfrm>
          <a:prstGeom prst="rect">
            <a:avLst/>
          </a:prstGeom>
        </p:spPr>
      </p:pic>
      <p:pic>
        <p:nvPicPr>
          <p:cNvPr id="13" name="図 12" descr="グラフィカル ユーザー インターフェイス&#10;&#10;自動的に生成された説明">
            <a:extLst>
              <a:ext uri="{FF2B5EF4-FFF2-40B4-BE49-F238E27FC236}">
                <a16:creationId xmlns:a16="http://schemas.microsoft.com/office/drawing/2014/main" id="{1135F874-166E-6E6C-BE06-C7BEE2DA27A7}"/>
              </a:ext>
            </a:extLst>
          </p:cNvPr>
          <p:cNvPicPr>
            <a:picLocks noChangeAspect="1"/>
          </p:cNvPicPr>
          <p:nvPr/>
        </p:nvPicPr>
        <p:blipFill rotWithShape="1">
          <a:blip r:embed="rId4"/>
          <a:srcRect t="12407" b="11296"/>
          <a:stretch/>
        </p:blipFill>
        <p:spPr>
          <a:xfrm>
            <a:off x="3033306" y="2641947"/>
            <a:ext cx="2401390" cy="3970791"/>
          </a:xfrm>
          <a:prstGeom prst="rect">
            <a:avLst/>
          </a:prstGeom>
        </p:spPr>
      </p:pic>
      <p:sp>
        <p:nvSpPr>
          <p:cNvPr id="14" name="角丸四角形 13">
            <a:extLst>
              <a:ext uri="{FF2B5EF4-FFF2-40B4-BE49-F238E27FC236}">
                <a16:creationId xmlns:a16="http://schemas.microsoft.com/office/drawing/2014/main" id="{A64C1A83-2E93-122D-44B0-2668A9C97BBB}"/>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A92EBE45-E801-DEE4-3312-D05BCBAEAB2D}"/>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8" name="テキスト ボックス 7">
            <a:extLst>
              <a:ext uri="{FF2B5EF4-FFF2-40B4-BE49-F238E27FC236}">
                <a16:creationId xmlns:a16="http://schemas.microsoft.com/office/drawing/2014/main" id="{F7048854-4B26-37C3-2995-C22D507A7751}"/>
              </a:ext>
            </a:extLst>
          </p:cNvPr>
          <p:cNvSpPr txBox="1"/>
          <p:nvPr/>
        </p:nvSpPr>
        <p:spPr>
          <a:xfrm>
            <a:off x="808985" y="2700288"/>
            <a:ext cx="10477323" cy="769441"/>
          </a:xfrm>
          <a:prstGeom prst="rect">
            <a:avLst/>
          </a:prstGeom>
          <a:noFill/>
        </p:spPr>
        <p:txBody>
          <a:bodyPr wrap="square">
            <a:spAutoFit/>
          </a:bodyPr>
          <a:lstStyle/>
          <a:p>
            <a:r>
              <a:rPr lang="ja-JP" altLang="en-US" sz="4400" b="1" dirty="0">
                <a:solidFill>
                  <a:schemeClr val="bg1"/>
                </a:solidFill>
                <a:latin typeface="Meiryo UI" panose="020B0604030504040204" pitchFamily="34" charset="-128"/>
                <a:ea typeface="Meiryo UI" panose="020B0604030504040204" pitchFamily="34" charset="-128"/>
              </a:rPr>
              <a:t>会社紹介</a:t>
            </a:r>
          </a:p>
        </p:txBody>
      </p:sp>
    </p:spTree>
    <p:extLst>
      <p:ext uri="{BB962C8B-B14F-4D97-AF65-F5344CB8AC3E}">
        <p14:creationId xmlns:p14="http://schemas.microsoft.com/office/powerpoint/2010/main" val="3401330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2">
            <a:extLst>
              <a:ext uri="{FF2B5EF4-FFF2-40B4-BE49-F238E27FC236}">
                <a16:creationId xmlns:a16="http://schemas.microsoft.com/office/drawing/2014/main" id="{74D48FC6-6A73-409A-DA3E-EEC1DB632248}"/>
              </a:ext>
            </a:extLst>
          </p:cNvPr>
          <p:cNvSpPr txBox="1">
            <a:spLocks/>
          </p:cNvSpPr>
          <p:nvPr/>
        </p:nvSpPr>
        <p:spPr>
          <a:xfrm flipH="1">
            <a:off x="213361" y="210289"/>
            <a:ext cx="11821886" cy="946377"/>
          </a:xfrm>
          <a:prstGeom prst="rect">
            <a:avLst/>
          </a:prstGeom>
          <a:solidFill>
            <a:schemeClr val="accent6">
              <a:lumMod val="50000"/>
            </a:schemeClr>
          </a:solidFill>
          <a:ln>
            <a:solidFill>
              <a:schemeClr val="accent5">
                <a:lumMod val="50000"/>
              </a:schemeClr>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7FCA9AE7-08E2-247C-6A07-D2B55073665D}"/>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rgbClr val="548235"/>
              </a:solidFill>
            </a:endParaRPr>
          </a:p>
        </p:txBody>
      </p:sp>
      <p:sp>
        <p:nvSpPr>
          <p:cNvPr id="6" name="タイトル 1">
            <a:extLst>
              <a:ext uri="{FF2B5EF4-FFF2-40B4-BE49-F238E27FC236}">
                <a16:creationId xmlns:a16="http://schemas.microsoft.com/office/drawing/2014/main" id="{A6AC10B7-73F4-F973-5B95-C796FE308567}"/>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3" name="テキスト ボックス 2">
            <a:extLst>
              <a:ext uri="{FF2B5EF4-FFF2-40B4-BE49-F238E27FC236}">
                <a16:creationId xmlns:a16="http://schemas.microsoft.com/office/drawing/2014/main" id="{F7DD2E39-49BC-4B28-4DFE-88125C3B21C6}"/>
              </a:ext>
            </a:extLst>
          </p:cNvPr>
          <p:cNvSpPr txBox="1"/>
          <p:nvPr/>
        </p:nvSpPr>
        <p:spPr>
          <a:xfrm>
            <a:off x="418011" y="39062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SNS</a:t>
            </a:r>
            <a:r>
              <a:rPr kumimoji="1" lang="ja-JP" altLang="en-US" sz="3200" b="1" dirty="0">
                <a:solidFill>
                  <a:schemeClr val="bg1"/>
                </a:solidFill>
                <a:latin typeface="Meiryo UI" panose="020B0604030504040204" pitchFamily="34" charset="-128"/>
                <a:ea typeface="Meiryo UI" panose="020B0604030504040204" pitchFamily="34" charset="-128"/>
              </a:rPr>
              <a:t>運用支援について</a:t>
            </a:r>
          </a:p>
        </p:txBody>
      </p:sp>
      <p:sp>
        <p:nvSpPr>
          <p:cNvPr id="8" name="正方形/長方形 7">
            <a:extLst>
              <a:ext uri="{FF2B5EF4-FFF2-40B4-BE49-F238E27FC236}">
                <a16:creationId xmlns:a16="http://schemas.microsoft.com/office/drawing/2014/main" id="{3EFA8DED-0269-17C3-A4EC-ACD83F3F3300}"/>
              </a:ext>
            </a:extLst>
          </p:cNvPr>
          <p:cNvSpPr/>
          <p:nvPr/>
        </p:nvSpPr>
        <p:spPr>
          <a:xfrm>
            <a:off x="418011" y="1459861"/>
            <a:ext cx="9790514" cy="4653072"/>
          </a:xfrm>
          <a:prstGeom prst="rect">
            <a:avLst/>
          </a:prstGeom>
          <a:solidFill>
            <a:schemeClr val="accent5">
              <a:lumMod val="20000"/>
              <a:lumOff val="80000"/>
              <a:alpha val="50196"/>
            </a:schemeClr>
          </a:solidFill>
          <a:ln w="635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3152" tIns="73152" rIns="73152" bIns="73152" numCol="1" spcCol="0" rtlCol="0" fromWordArt="0" anchor="ctr" anchorCtr="0" forceAA="0" compatLnSpc="1">
            <a:prstTxWarp prst="textNoShape">
              <a:avLst/>
            </a:prstTxWarp>
            <a:noAutofit/>
          </a:bodyPr>
          <a:lstStyle/>
          <a:p>
            <a:pPr algn="ctr">
              <a:lnSpc>
                <a:spcPct val="90000"/>
              </a:lnSpc>
              <a:spcBef>
                <a:spcPts val="900"/>
              </a:spcBef>
            </a:pPr>
            <a:endParaRPr kumimoji="1" lang="ja-JP" altLang="en-US" sz="1400" b="1" dirty="0">
              <a:solidFill>
                <a:schemeClr val="accent1"/>
              </a:solidFill>
              <a:latin typeface="Noto Sans JP Bold" panose="020B0500000000000000" pitchFamily="34" charset="-128"/>
              <a:ea typeface="Noto Sans JP Bold" panose="020B0500000000000000" pitchFamily="34" charset="-128"/>
              <a:cs typeface="Noto Sans" panose="020B0502040504020204" pitchFamily="34" charset="0"/>
            </a:endParaRPr>
          </a:p>
        </p:txBody>
      </p:sp>
      <p:sp>
        <p:nvSpPr>
          <p:cNvPr id="10" name="テキスト ボックス 9">
            <a:extLst>
              <a:ext uri="{FF2B5EF4-FFF2-40B4-BE49-F238E27FC236}">
                <a16:creationId xmlns:a16="http://schemas.microsoft.com/office/drawing/2014/main" id="{1E48AF2D-1BAB-A239-EDFD-140E16324568}"/>
              </a:ext>
            </a:extLst>
          </p:cNvPr>
          <p:cNvSpPr txBox="1"/>
          <p:nvPr/>
        </p:nvSpPr>
        <p:spPr>
          <a:xfrm>
            <a:off x="737856" y="1670049"/>
            <a:ext cx="9156771" cy="3773725"/>
          </a:xfrm>
          <a:prstGeom prst="rect">
            <a:avLst/>
          </a:prstGeom>
          <a:noFill/>
        </p:spPr>
        <p:txBody>
          <a:bodyPr wrap="square">
            <a:spAutoFit/>
          </a:bodyPr>
          <a:lstStyle/>
          <a:p>
            <a:pPr>
              <a:lnSpc>
                <a:spcPct val="150000"/>
              </a:lnSpc>
            </a:pPr>
            <a:r>
              <a:rPr lang="ja-JP" altLang="en-US" dirty="0">
                <a:effectLst/>
                <a:latin typeface="Meiryo UI" panose="020B0604030504040204" pitchFamily="34" charset="-128"/>
                <a:ea typeface="Meiryo UI" panose="020B0604030504040204" pitchFamily="34" charset="-128"/>
              </a:rPr>
              <a:t>弊社株式会社</a:t>
            </a:r>
            <a:r>
              <a:rPr lang="en-US" altLang="ja-JP" dirty="0">
                <a:effectLst/>
                <a:latin typeface="Meiryo UI" panose="020B0604030504040204" pitchFamily="34" charset="-128"/>
                <a:ea typeface="Meiryo UI" panose="020B0604030504040204" pitchFamily="34" charset="-128"/>
              </a:rPr>
              <a:t>SOHA</a:t>
            </a:r>
            <a:r>
              <a:rPr lang="ja-JP" altLang="en-US" dirty="0">
                <a:effectLst/>
                <a:latin typeface="Meiryo UI" panose="020B0604030504040204" pitchFamily="34" charset="-128"/>
                <a:ea typeface="Meiryo UI" panose="020B0604030504040204" pitchFamily="34" charset="-128"/>
              </a:rPr>
              <a:t>は「</a:t>
            </a:r>
            <a:r>
              <a:rPr lang="ja-JP" altLang="en-US" b="1" dirty="0">
                <a:effectLst/>
                <a:latin typeface="Meiryo UI" panose="020B0604030504040204" pitchFamily="34" charset="-128"/>
                <a:ea typeface="Meiryo UI" panose="020B0604030504040204" pitchFamily="34" charset="-128"/>
              </a:rPr>
              <a:t>マーケティング支援</a:t>
            </a:r>
            <a:r>
              <a:rPr lang="ja-JP" altLang="en-US" dirty="0">
                <a:effectLst/>
                <a:latin typeface="Meiryo UI" panose="020B0604030504040204" pitchFamily="34" charset="-128"/>
                <a:ea typeface="Meiryo UI" panose="020B0604030504040204" pitchFamily="34" charset="-128"/>
              </a:rPr>
              <a:t>」をメイン事業として取り扱っております。</a:t>
            </a:r>
            <a:endParaRPr lang="en-US" altLang="ja-JP" dirty="0">
              <a:effectLst/>
              <a:latin typeface="Meiryo UI" panose="020B0604030504040204" pitchFamily="34" charset="-128"/>
              <a:ea typeface="Meiryo UI" panose="020B0604030504040204" pitchFamily="34" charset="-128"/>
            </a:endParaRPr>
          </a:p>
          <a:p>
            <a:pPr>
              <a:lnSpc>
                <a:spcPct val="150000"/>
              </a:lnSpc>
            </a:pPr>
            <a:r>
              <a:rPr lang="en-US" altLang="ja-JP" dirty="0">
                <a:effectLst/>
                <a:latin typeface="Meiryo UI" panose="020B0604030504040204" pitchFamily="34" charset="-128"/>
                <a:ea typeface="Meiryo UI" panose="020B0604030504040204" pitchFamily="34" charset="-128"/>
              </a:rPr>
              <a:t>SNS</a:t>
            </a:r>
            <a:r>
              <a:rPr lang="ja-JP" altLang="en-US" dirty="0">
                <a:latin typeface="Meiryo UI" panose="020B0604030504040204" pitchFamily="34" charset="-128"/>
                <a:ea typeface="Meiryo UI" panose="020B0604030504040204" pitchFamily="34" charset="-128"/>
              </a:rPr>
              <a:t>の運用コンサルティング、運用代行をお受けすることができますので、興味がある方はこの機会にぜひお問い合わせください。</a:t>
            </a:r>
            <a:endParaRPr lang="en-US" altLang="ja-JP" dirty="0">
              <a:latin typeface="Meiryo UI" panose="020B0604030504040204" pitchFamily="34" charset="-128"/>
              <a:ea typeface="Meiryo UI" panose="020B0604030504040204" pitchFamily="34" charset="-128"/>
            </a:endParaRPr>
          </a:p>
          <a:p>
            <a:pPr>
              <a:lnSpc>
                <a:spcPct val="150000"/>
              </a:lnSpc>
            </a:pPr>
            <a:endParaRPr lang="en-US" altLang="ja-JP" dirty="0">
              <a:effectLst/>
              <a:latin typeface="Meiryo UI" panose="020B0604030504040204" pitchFamily="34" charset="-128"/>
              <a:ea typeface="Meiryo UI" panose="020B0604030504040204" pitchFamily="34" charset="-128"/>
            </a:endParaRPr>
          </a:p>
          <a:p>
            <a:pPr>
              <a:lnSpc>
                <a:spcPct val="150000"/>
              </a:lnSpc>
            </a:pPr>
            <a:r>
              <a:rPr lang="ja-JP" altLang="en-US" dirty="0">
                <a:effectLst/>
                <a:latin typeface="Meiryo UI" panose="020B0604030504040204" pitchFamily="34" charset="-128"/>
                <a:ea typeface="Meiryo UI" panose="020B0604030504040204" pitchFamily="34" charset="-128"/>
              </a:rPr>
              <a:t>また</a:t>
            </a:r>
            <a:r>
              <a:rPr lang="ja-JP" altLang="en-US" b="1" dirty="0">
                <a:effectLst/>
                <a:latin typeface="Meiryo UI" panose="020B0604030504040204" pitchFamily="34" charset="-128"/>
                <a:ea typeface="Meiryo UI" panose="020B0604030504040204" pitchFamily="34" charset="-128"/>
              </a:rPr>
              <a:t>マーケティング完全</a:t>
            </a:r>
            <a:r>
              <a:rPr lang="ja-JP" altLang="en-US" b="1" dirty="0">
                <a:latin typeface="Meiryo UI" panose="020B0604030504040204" pitchFamily="34" charset="-128"/>
                <a:ea typeface="Meiryo UI" panose="020B0604030504040204" pitchFamily="34" charset="-128"/>
              </a:rPr>
              <a:t>外注</a:t>
            </a:r>
            <a:r>
              <a:rPr lang="ja-JP" altLang="en-US" b="1" dirty="0">
                <a:effectLst/>
                <a:latin typeface="Meiryo UI" panose="020B0604030504040204" pitchFamily="34" charset="-128"/>
                <a:ea typeface="Meiryo UI" panose="020B0604030504040204" pitchFamily="34" charset="-128"/>
              </a:rPr>
              <a:t>サービス</a:t>
            </a:r>
            <a:r>
              <a:rPr lang="ja-JP" altLang="en-US" dirty="0">
                <a:effectLst/>
                <a:latin typeface="Meiryo UI" panose="020B0604030504040204" pitchFamily="34" charset="-128"/>
                <a:ea typeface="Meiryo UI" panose="020B0604030504040204" pitchFamily="34" charset="-128"/>
              </a:rPr>
              <a:t>「</a:t>
            </a:r>
            <a:r>
              <a:rPr lang="en-US" altLang="ja-JP" dirty="0">
                <a:effectLst/>
                <a:latin typeface="Meiryo UI" panose="020B0604030504040204" pitchFamily="34" charset="-128"/>
                <a:ea typeface="Meiryo UI" panose="020B0604030504040204" pitchFamily="34" charset="-128"/>
              </a:rPr>
              <a:t>THE MARKE</a:t>
            </a:r>
            <a:r>
              <a:rPr lang="ja-JP" altLang="en-US" dirty="0">
                <a:effectLst/>
                <a:latin typeface="Meiryo UI" panose="020B0604030504040204" pitchFamily="34" charset="-128"/>
                <a:ea typeface="Meiryo UI" panose="020B0604030504040204" pitchFamily="34" charset="-128"/>
              </a:rPr>
              <a:t>」の運営も行なっております。マーケテイング支援をすべて丸投げしたいという方もぜひ以下の問い合わせ先にご連絡いただければ幸いです。</a:t>
            </a:r>
            <a:endParaRPr lang="en-US" altLang="ja-JP" dirty="0">
              <a:effectLst/>
              <a:latin typeface="Meiryo UI" panose="020B0604030504040204" pitchFamily="34" charset="-128"/>
              <a:ea typeface="Meiryo UI" panose="020B0604030504040204" pitchFamily="34" charset="-128"/>
            </a:endParaRPr>
          </a:p>
          <a:p>
            <a:pPr>
              <a:lnSpc>
                <a:spcPct val="150000"/>
              </a:lnSpc>
            </a:pPr>
            <a:endParaRPr lang="en-US" altLang="ja-JP" dirty="0">
              <a:latin typeface="Meiryo UI" panose="020B0604030504040204" pitchFamily="34" charset="-128"/>
              <a:ea typeface="Meiryo UI" panose="020B0604030504040204" pitchFamily="34" charset="-128"/>
            </a:endParaRPr>
          </a:p>
          <a:p>
            <a:pPr>
              <a:lnSpc>
                <a:spcPct val="150000"/>
              </a:lnSpc>
            </a:pPr>
            <a:r>
              <a:rPr lang="ja-JP" altLang="en-US" dirty="0">
                <a:effectLst/>
                <a:latin typeface="Meiryo UI" panose="020B0604030504040204" pitchFamily="34" charset="-128"/>
                <a:ea typeface="Meiryo UI" panose="020B0604030504040204" pitchFamily="34" charset="-128"/>
              </a:rPr>
              <a:t>株式会社</a:t>
            </a:r>
            <a:r>
              <a:rPr lang="en" altLang="ja-JP" dirty="0">
                <a:effectLst/>
                <a:latin typeface="Meiryo UI" panose="020B0604030504040204" pitchFamily="34" charset="-128"/>
                <a:ea typeface="Meiryo UI" panose="020B0604030504040204" pitchFamily="34" charset="-128"/>
              </a:rPr>
              <a:t>SOHA </a:t>
            </a:r>
            <a:r>
              <a:rPr lang="ja-JP" altLang="en-US" dirty="0">
                <a:effectLst/>
                <a:latin typeface="Meiryo UI" panose="020B0604030504040204" pitchFamily="34" charset="-128"/>
                <a:ea typeface="Meiryo UI" panose="020B0604030504040204" pitchFamily="34" charset="-128"/>
              </a:rPr>
              <a:t>代表取締役 塙雄大 </a:t>
            </a:r>
          </a:p>
          <a:p>
            <a:pPr>
              <a:lnSpc>
                <a:spcPct val="150000"/>
              </a:lnSpc>
            </a:pPr>
            <a:r>
              <a:rPr lang="ja-JP" altLang="en-US" dirty="0">
                <a:effectLst/>
                <a:latin typeface="Meiryo UI" panose="020B0604030504040204" pitchFamily="34" charset="-128"/>
                <a:ea typeface="Meiryo UI" panose="020B0604030504040204" pitchFamily="34" charset="-128"/>
              </a:rPr>
              <a:t>連絡先：</a:t>
            </a:r>
            <a:r>
              <a:rPr lang="en" altLang="ja-JP" dirty="0" err="1">
                <a:effectLst/>
                <a:latin typeface="Meiryo UI" panose="020B0604030504040204" pitchFamily="34" charset="-128"/>
                <a:ea typeface="Meiryo UI" panose="020B0604030504040204" pitchFamily="34" charset="-128"/>
              </a:rPr>
              <a:t>hanawa@so-ha.co.jp</a:t>
            </a:r>
            <a:r>
              <a:rPr lang="en" altLang="ja-JP" dirty="0">
                <a:effectLst/>
                <a:latin typeface="Meiryo UI" panose="020B0604030504040204" pitchFamily="34" charset="-128"/>
                <a:ea typeface="Meiryo UI" panose="020B0604030504040204" pitchFamily="34" charset="-128"/>
              </a:rPr>
              <a:t> </a:t>
            </a:r>
          </a:p>
        </p:txBody>
      </p:sp>
      <p:pic>
        <p:nvPicPr>
          <p:cNvPr id="12" name="図 11">
            <a:extLst>
              <a:ext uri="{FF2B5EF4-FFF2-40B4-BE49-F238E27FC236}">
                <a16:creationId xmlns:a16="http://schemas.microsoft.com/office/drawing/2014/main" id="{F31D7BB0-1C08-A119-F258-2541A567CA8B}"/>
              </a:ext>
            </a:extLst>
          </p:cNvPr>
          <p:cNvPicPr>
            <a:picLocks noChangeAspect="1"/>
          </p:cNvPicPr>
          <p:nvPr/>
        </p:nvPicPr>
        <p:blipFill>
          <a:blip r:embed="rId2"/>
          <a:stretch>
            <a:fillRect/>
          </a:stretch>
        </p:blipFill>
        <p:spPr>
          <a:xfrm>
            <a:off x="10008927" y="2470576"/>
            <a:ext cx="1602575" cy="4217607"/>
          </a:xfrm>
          <a:prstGeom prst="rect">
            <a:avLst/>
          </a:prstGeom>
        </p:spPr>
      </p:pic>
    </p:spTree>
    <p:extLst>
      <p:ext uri="{BB962C8B-B14F-4D97-AF65-F5344CB8AC3E}">
        <p14:creationId xmlns:p14="http://schemas.microsoft.com/office/powerpoint/2010/main" val="504944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2">
            <a:extLst>
              <a:ext uri="{FF2B5EF4-FFF2-40B4-BE49-F238E27FC236}">
                <a16:creationId xmlns:a16="http://schemas.microsoft.com/office/drawing/2014/main" id="{489DA5CA-4B21-DB49-811D-AB70F9C61668}"/>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3" name="テキスト ボックス 2">
            <a:extLst>
              <a:ext uri="{FF2B5EF4-FFF2-40B4-BE49-F238E27FC236}">
                <a16:creationId xmlns:a16="http://schemas.microsoft.com/office/drawing/2014/main" id="{46F45666-5C85-4E39-A156-BAB42F6CA8E3}"/>
              </a:ext>
            </a:extLst>
          </p:cNvPr>
          <p:cNvSpPr txBox="1"/>
          <p:nvPr/>
        </p:nvSpPr>
        <p:spPr>
          <a:xfrm>
            <a:off x="857065" y="2439158"/>
            <a:ext cx="8270002" cy="1446550"/>
          </a:xfrm>
          <a:prstGeom prst="rect">
            <a:avLst/>
          </a:prstGeom>
          <a:noFill/>
        </p:spPr>
        <p:txBody>
          <a:bodyPr wrap="square">
            <a:spAutoFit/>
          </a:bodyPr>
          <a:lstStyle/>
          <a:p>
            <a:r>
              <a:rPr lang="en-US" altLang="ja-JP" sz="4400" b="1" dirty="0">
                <a:solidFill>
                  <a:schemeClr val="bg1"/>
                </a:solidFill>
                <a:latin typeface="Meiryo UI" panose="020B0604030504040204" pitchFamily="34" charset="-128"/>
                <a:ea typeface="Meiryo UI" panose="020B0604030504040204" pitchFamily="34" charset="-128"/>
              </a:rPr>
              <a:t>SNS</a:t>
            </a:r>
            <a:r>
              <a:rPr lang="ja-JP" altLang="en-US" sz="4400" b="1" dirty="0">
                <a:solidFill>
                  <a:schemeClr val="bg1"/>
                </a:solidFill>
                <a:latin typeface="Meiryo UI" panose="020B0604030504040204" pitchFamily="34" charset="-128"/>
                <a:ea typeface="Meiryo UI" panose="020B0604030504040204" pitchFamily="34" charset="-128"/>
              </a:rPr>
              <a:t>マーケティング戦略の重要性と</a:t>
            </a:r>
            <a:r>
              <a:rPr lang="en-US" altLang="ja-JP" sz="4400" b="1" dirty="0">
                <a:solidFill>
                  <a:schemeClr val="bg1"/>
                </a:solidFill>
                <a:latin typeface="Meiryo UI" panose="020B0604030504040204" pitchFamily="34" charset="-128"/>
                <a:ea typeface="Meiryo UI" panose="020B0604030504040204" pitchFamily="34" charset="-128"/>
              </a:rPr>
              <a:t>Instagram</a:t>
            </a:r>
            <a:r>
              <a:rPr lang="ja-JP" altLang="en-US" sz="4400" b="1" dirty="0">
                <a:solidFill>
                  <a:schemeClr val="bg1"/>
                </a:solidFill>
                <a:latin typeface="Meiryo UI" panose="020B0604030504040204" pitchFamily="34" charset="-128"/>
                <a:ea typeface="Meiryo UI" panose="020B0604030504040204" pitchFamily="34" charset="-128"/>
              </a:rPr>
              <a:t>の特徴</a:t>
            </a:r>
          </a:p>
        </p:txBody>
      </p:sp>
    </p:spTree>
    <p:extLst>
      <p:ext uri="{BB962C8B-B14F-4D97-AF65-F5344CB8AC3E}">
        <p14:creationId xmlns:p14="http://schemas.microsoft.com/office/powerpoint/2010/main" val="250923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SNS</a:t>
            </a:r>
            <a:r>
              <a:rPr kumimoji="1" lang="ja-JP" altLang="en-US" sz="3200" b="1">
                <a:solidFill>
                  <a:schemeClr val="bg1"/>
                </a:solidFill>
                <a:latin typeface="Meiryo UI" panose="020B0604030504040204" pitchFamily="34" charset="-128"/>
                <a:ea typeface="Meiryo UI" panose="020B0604030504040204" pitchFamily="34" charset="-128"/>
              </a:rPr>
              <a:t>マーケティング戦略の重要性と効果</a:t>
            </a:r>
          </a:p>
        </p:txBody>
      </p:sp>
      <p:sp>
        <p:nvSpPr>
          <p:cNvPr id="10" name="テキスト ボックス 9">
            <a:extLst>
              <a:ext uri="{FF2B5EF4-FFF2-40B4-BE49-F238E27FC236}">
                <a16:creationId xmlns:a16="http://schemas.microsoft.com/office/drawing/2014/main" id="{0542BC2B-932F-2C2B-1FAD-0058AD912122}"/>
              </a:ext>
            </a:extLst>
          </p:cNvPr>
          <p:cNvSpPr txBox="1"/>
          <p:nvPr/>
        </p:nvSpPr>
        <p:spPr>
          <a:xfrm>
            <a:off x="418011" y="1477740"/>
            <a:ext cx="11573691" cy="369332"/>
          </a:xfrm>
          <a:prstGeom prst="rect">
            <a:avLst/>
          </a:prstGeom>
          <a:noFill/>
        </p:spPr>
        <p:txBody>
          <a:bodyPr wrap="square">
            <a:spAutoFit/>
          </a:bodyPr>
          <a:lstStyle/>
          <a:p>
            <a:r>
              <a:rPr lang="ja-JP" altLang="en-US">
                <a:latin typeface="Meiryo UI" panose="020B0604030504040204" pitchFamily="34" charset="-128"/>
                <a:ea typeface="Meiryo UI" panose="020B0604030504040204" pitchFamily="34" charset="-128"/>
              </a:rPr>
              <a:t>なぜ、今企業が</a:t>
            </a:r>
            <a:r>
              <a:rPr lang="en-US" altLang="ja-JP" dirty="0">
                <a:latin typeface="Meiryo UI" panose="020B0604030504040204" pitchFamily="34" charset="-128"/>
                <a:ea typeface="Meiryo UI" panose="020B0604030504040204" pitchFamily="34" charset="-128"/>
              </a:rPr>
              <a:t>SNS</a:t>
            </a:r>
            <a:r>
              <a:rPr lang="ja-JP" altLang="en-US">
                <a:latin typeface="Meiryo UI" panose="020B0604030504040204" pitchFamily="34" charset="-128"/>
                <a:ea typeface="Meiryo UI" panose="020B0604030504040204" pitchFamily="34" charset="-128"/>
              </a:rPr>
              <a:t>マーケティングを重視すべきなのでしょうか。</a:t>
            </a:r>
          </a:p>
        </p:txBody>
      </p:sp>
      <p:sp>
        <p:nvSpPr>
          <p:cNvPr id="2" name="正方形/長方形 1">
            <a:extLst>
              <a:ext uri="{FF2B5EF4-FFF2-40B4-BE49-F238E27FC236}">
                <a16:creationId xmlns:a16="http://schemas.microsoft.com/office/drawing/2014/main" id="{B80FF06E-DA90-24F0-316E-81B062D76E11}"/>
              </a:ext>
            </a:extLst>
          </p:cNvPr>
          <p:cNvSpPr/>
          <p:nvPr/>
        </p:nvSpPr>
        <p:spPr>
          <a:xfrm>
            <a:off x="8451872" y="2350248"/>
            <a:ext cx="3409200" cy="4100672"/>
          </a:xfrm>
          <a:prstGeom prst="rect">
            <a:avLst/>
          </a:prstGeom>
          <a:solidFill>
            <a:schemeClr val="bg1">
              <a:lumMod val="6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 altLang="ja-JP" sz="2400" b="1" spc="300" dirty="0">
              <a:solidFill>
                <a:schemeClr val="accent1"/>
              </a:solidFill>
              <a:latin typeface="Meiryo UI" panose="020B0604030504040204" pitchFamily="34" charset="-128"/>
              <a:ea typeface="Meiryo UI" panose="020B0604030504040204" pitchFamily="34" charset="-128"/>
            </a:endParaRPr>
          </a:p>
        </p:txBody>
      </p:sp>
      <p:sp>
        <p:nvSpPr>
          <p:cNvPr id="3" name="正方形/長方形 2">
            <a:extLst>
              <a:ext uri="{FF2B5EF4-FFF2-40B4-BE49-F238E27FC236}">
                <a16:creationId xmlns:a16="http://schemas.microsoft.com/office/drawing/2014/main" id="{0D234BE1-DAC4-5FF8-0ED4-BA1E6F94891D}"/>
              </a:ext>
            </a:extLst>
          </p:cNvPr>
          <p:cNvSpPr/>
          <p:nvPr/>
        </p:nvSpPr>
        <p:spPr>
          <a:xfrm>
            <a:off x="4543127" y="2345847"/>
            <a:ext cx="3409200" cy="4105073"/>
          </a:xfrm>
          <a:prstGeom prst="rect">
            <a:avLst/>
          </a:prstGeom>
          <a:solidFill>
            <a:schemeClr val="bg1">
              <a:lumMod val="6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 altLang="ja-JP" sz="2400" b="1" spc="300" dirty="0">
              <a:solidFill>
                <a:schemeClr val="accent1"/>
              </a:solidFill>
              <a:latin typeface="Meiryo UI" panose="020B0604030504040204" pitchFamily="34" charset="-128"/>
              <a:ea typeface="Meiryo UI" panose="020B0604030504040204" pitchFamily="34" charset="-128"/>
            </a:endParaRPr>
          </a:p>
        </p:txBody>
      </p:sp>
      <p:sp>
        <p:nvSpPr>
          <p:cNvPr id="8" name="正方形/長方形 7">
            <a:extLst>
              <a:ext uri="{FF2B5EF4-FFF2-40B4-BE49-F238E27FC236}">
                <a16:creationId xmlns:a16="http://schemas.microsoft.com/office/drawing/2014/main" id="{CAE201AB-BC61-6918-62A4-2ADE25EEBAF2}"/>
              </a:ext>
            </a:extLst>
          </p:cNvPr>
          <p:cNvSpPr/>
          <p:nvPr/>
        </p:nvSpPr>
        <p:spPr>
          <a:xfrm>
            <a:off x="698569" y="2336600"/>
            <a:ext cx="3409200" cy="4114321"/>
          </a:xfrm>
          <a:prstGeom prst="rect">
            <a:avLst/>
          </a:prstGeom>
          <a:solidFill>
            <a:schemeClr val="bg1">
              <a:lumMod val="6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 altLang="ja-JP" sz="2400" b="1" spc="300" dirty="0">
              <a:solidFill>
                <a:schemeClr val="accent1"/>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37DEA15B-7863-5808-6740-D57A06E93407}"/>
              </a:ext>
            </a:extLst>
          </p:cNvPr>
          <p:cNvSpPr/>
          <p:nvPr/>
        </p:nvSpPr>
        <p:spPr>
          <a:xfrm>
            <a:off x="634382" y="2278797"/>
            <a:ext cx="3409200" cy="4114321"/>
          </a:xfrm>
          <a:prstGeom prst="rect">
            <a:avLst/>
          </a:prstGeom>
          <a:solidFill>
            <a:schemeClr val="bg1"/>
          </a:solidFill>
          <a:ln w="57150">
            <a:solidFill>
              <a:srgbClr val="4795E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en-US" altLang="ja-JP" sz="2400" b="1" spc="300" dirty="0">
                <a:solidFill>
                  <a:srgbClr val="4795E4"/>
                </a:solidFill>
                <a:latin typeface="Meiryo UI" panose="020B0604030504040204" pitchFamily="34" charset="-128"/>
                <a:ea typeface="Meiryo UI" panose="020B0604030504040204" pitchFamily="34" charset="-128"/>
              </a:rPr>
              <a:t>SNS</a:t>
            </a:r>
            <a:r>
              <a:rPr kumimoji="1" lang="ja-JP" altLang="en-US" sz="2400" b="1" spc="300">
                <a:solidFill>
                  <a:srgbClr val="4795E4"/>
                </a:solidFill>
                <a:latin typeface="Meiryo UI" panose="020B0604030504040204" pitchFamily="34" charset="-128"/>
                <a:ea typeface="Meiryo UI" panose="020B0604030504040204" pitchFamily="34" charset="-128"/>
              </a:rPr>
              <a:t>の</a:t>
            </a: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lang="ja-JP" altLang="en-US" sz="2400" b="1" spc="300">
                <a:solidFill>
                  <a:srgbClr val="4795E4"/>
                </a:solidFill>
                <a:latin typeface="Meiryo UI" panose="020B0604030504040204" pitchFamily="34" charset="-128"/>
                <a:ea typeface="Meiryo UI" panose="020B0604030504040204" pitchFamily="34" charset="-128"/>
              </a:rPr>
              <a:t>利用率上昇</a:t>
            </a:r>
            <a:endParaRPr kumimoji="1" lang="ja-JP" altLang="en-US" sz="2400" b="1" spc="300">
              <a:solidFill>
                <a:srgbClr val="4795E4"/>
              </a:solidFill>
              <a:latin typeface="Meiryo UI" panose="020B0604030504040204" pitchFamily="34" charset="-128"/>
              <a:ea typeface="Meiryo UI" panose="020B0604030504040204" pitchFamily="34" charset="-128"/>
            </a:endParaRPr>
          </a:p>
        </p:txBody>
      </p:sp>
      <p:cxnSp>
        <p:nvCxnSpPr>
          <p:cNvPr id="12" name="直線コネクタ 11">
            <a:extLst>
              <a:ext uri="{FF2B5EF4-FFF2-40B4-BE49-F238E27FC236}">
                <a16:creationId xmlns:a16="http://schemas.microsoft.com/office/drawing/2014/main" id="{E3B1D6F7-A7C7-0F0A-8D0F-BB1D0548F2E4}"/>
              </a:ext>
            </a:extLst>
          </p:cNvPr>
          <p:cNvCxnSpPr/>
          <p:nvPr/>
        </p:nvCxnSpPr>
        <p:spPr>
          <a:xfrm>
            <a:off x="1133927" y="3727604"/>
            <a:ext cx="2483893" cy="0"/>
          </a:xfrm>
          <a:prstGeom prst="line">
            <a:avLst/>
          </a:prstGeom>
          <a:ln w="28575">
            <a:solidFill>
              <a:srgbClr val="4795E4"/>
            </a:solidFill>
            <a:prstDash val="sysDash"/>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1CB54EF-9196-5C61-D92B-1AAA24444AD0}"/>
              </a:ext>
            </a:extLst>
          </p:cNvPr>
          <p:cNvSpPr txBox="1"/>
          <p:nvPr/>
        </p:nvSpPr>
        <p:spPr>
          <a:xfrm>
            <a:off x="1129129" y="3949058"/>
            <a:ext cx="2483893" cy="1815882"/>
          </a:xfrm>
          <a:prstGeom prst="rect">
            <a:avLst/>
          </a:prstGeom>
          <a:noFill/>
        </p:spPr>
        <p:txBody>
          <a:bodyPr wrap="square">
            <a:spAutoFit/>
          </a:bodyPr>
          <a:lstStyle/>
          <a:p>
            <a:r>
              <a:rPr lang="en-US" altLang="ja-JP" sz="1400" dirty="0">
                <a:solidFill>
                  <a:schemeClr val="tx1">
                    <a:lumMod val="65000"/>
                    <a:lumOff val="35000"/>
                  </a:schemeClr>
                </a:solidFill>
                <a:latin typeface="Meiryo UI" panose="020B0604030504040204" pitchFamily="34" charset="-128"/>
                <a:ea typeface="Meiryo UI" panose="020B0604030504040204" pitchFamily="34" charset="-128"/>
              </a:rPr>
              <a:t>2022</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年末の</a:t>
            </a:r>
            <a:r>
              <a:rPr lang="en-US"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利用率は</a:t>
            </a:r>
            <a:r>
              <a:rPr lang="en-US" altLang="ja-JP" sz="1400" dirty="0">
                <a:solidFill>
                  <a:srgbClr val="C00000"/>
                </a:solidFill>
                <a:latin typeface="Meiryo UI" panose="020B0604030504040204" pitchFamily="34" charset="-128"/>
                <a:ea typeface="Meiryo UI" panose="020B0604030504040204" pitchFamily="34" charset="-128"/>
              </a:rPr>
              <a:t>82</a:t>
            </a:r>
            <a:r>
              <a:rPr lang="ja-JP" altLang="en-US" sz="1400">
                <a:solidFill>
                  <a:srgbClr val="C00000"/>
                </a:solidFill>
                <a:latin typeface="Meiryo UI" panose="020B0604030504040204" pitchFamily="34" charset="-128"/>
                <a:ea typeface="Meiryo UI" panose="020B0604030504040204" pitchFamily="34" charset="-128"/>
              </a:rPr>
              <a:t>％（</a:t>
            </a:r>
            <a:r>
              <a:rPr lang="en-US" altLang="ja-JP" sz="1400" dirty="0">
                <a:solidFill>
                  <a:srgbClr val="C00000"/>
                </a:solidFill>
                <a:latin typeface="Meiryo UI" panose="020B0604030504040204" pitchFamily="34" charset="-128"/>
                <a:ea typeface="Meiryo UI" panose="020B0604030504040204" pitchFamily="34" charset="-128"/>
              </a:rPr>
              <a:t>8,270</a:t>
            </a:r>
            <a:r>
              <a:rPr lang="ja-JP" altLang="en-US" sz="1400">
                <a:solidFill>
                  <a:srgbClr val="C00000"/>
                </a:solidFill>
                <a:latin typeface="Meiryo UI" panose="020B0604030504040204" pitchFamily="34" charset="-128"/>
                <a:ea typeface="Meiryo UI" panose="020B0604030504040204" pitchFamily="34" charset="-128"/>
              </a:rPr>
              <a:t>万人）。</a:t>
            </a:r>
            <a:r>
              <a:rPr lang="en-US" altLang="ja-JP" sz="1400" dirty="0">
                <a:solidFill>
                  <a:schemeClr val="tx1">
                    <a:lumMod val="65000"/>
                    <a:lumOff val="35000"/>
                  </a:schemeClr>
                </a:solidFill>
                <a:latin typeface="Meiryo UI" panose="020B0604030504040204" pitchFamily="34" charset="-128"/>
                <a:ea typeface="Meiryo UI" panose="020B0604030504040204" pitchFamily="34" charset="-128"/>
              </a:rPr>
              <a:t>2024</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年末には</a:t>
            </a:r>
            <a:r>
              <a:rPr lang="en-US" altLang="ja-JP" sz="1400" dirty="0">
                <a:solidFill>
                  <a:schemeClr val="tx1">
                    <a:lumMod val="65000"/>
                    <a:lumOff val="35000"/>
                  </a:schemeClr>
                </a:solidFill>
                <a:latin typeface="Meiryo UI" panose="020B0604030504040204" pitchFamily="34" charset="-128"/>
                <a:ea typeface="Meiryo UI" panose="020B0604030504040204" pitchFamily="34" charset="-128"/>
              </a:rPr>
              <a:t>83.2</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a:t>
            </a:r>
            <a:r>
              <a:rPr lang="en-US" altLang="ja-JP" sz="1400" dirty="0">
                <a:solidFill>
                  <a:schemeClr val="tx1">
                    <a:lumMod val="65000"/>
                    <a:lumOff val="35000"/>
                  </a:schemeClr>
                </a:solidFill>
                <a:latin typeface="Meiryo UI" panose="020B0604030504040204" pitchFamily="34" charset="-128"/>
                <a:ea typeface="Meiryo UI" panose="020B0604030504040204" pitchFamily="34" charset="-128"/>
              </a:rPr>
              <a:t>8,388</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万人）の利用率が予測されています。</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利用率が増加した分、当然ビジネスチャンスが拡大しており、</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マーケティングの効果も大きくなっています。</a:t>
            </a:r>
          </a:p>
        </p:txBody>
      </p:sp>
      <p:sp>
        <p:nvSpPr>
          <p:cNvPr id="15" name="正方形/長方形 14">
            <a:extLst>
              <a:ext uri="{FF2B5EF4-FFF2-40B4-BE49-F238E27FC236}">
                <a16:creationId xmlns:a16="http://schemas.microsoft.com/office/drawing/2014/main" id="{FEAB2CC5-CE16-51CE-ABB4-CCBDB975405B}"/>
              </a:ext>
            </a:extLst>
          </p:cNvPr>
          <p:cNvSpPr/>
          <p:nvPr/>
        </p:nvSpPr>
        <p:spPr>
          <a:xfrm>
            <a:off x="4469344" y="2278798"/>
            <a:ext cx="3409200" cy="4114320"/>
          </a:xfrm>
          <a:prstGeom prst="rect">
            <a:avLst/>
          </a:prstGeom>
          <a:solidFill>
            <a:schemeClr val="bg1"/>
          </a:solidFill>
          <a:ln w="57150">
            <a:solidFill>
              <a:srgbClr val="4795E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ja-JP" altLang="en-US" sz="2400" b="1" spc="300">
                <a:solidFill>
                  <a:srgbClr val="4795E4"/>
                </a:solidFill>
                <a:latin typeface="Meiryo UI" panose="020B0604030504040204" pitchFamily="34" charset="-128"/>
                <a:ea typeface="Meiryo UI" panose="020B0604030504040204" pitchFamily="34" charset="-128"/>
              </a:rPr>
              <a:t>個人（消費者）</a:t>
            </a: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ja-JP" altLang="en-US" sz="2400" b="1" spc="300">
                <a:solidFill>
                  <a:srgbClr val="4795E4"/>
                </a:solidFill>
                <a:latin typeface="Meiryo UI" panose="020B0604030504040204" pitchFamily="34" charset="-128"/>
                <a:ea typeface="Meiryo UI" panose="020B0604030504040204" pitchFamily="34" charset="-128"/>
              </a:rPr>
              <a:t>の購入は</a:t>
            </a:r>
            <a:r>
              <a:rPr kumimoji="1" lang="en" altLang="ja-JP" sz="2400" b="1" spc="300" dirty="0">
                <a:solidFill>
                  <a:srgbClr val="4795E4"/>
                </a:solidFill>
                <a:latin typeface="Meiryo UI" panose="020B0604030504040204" pitchFamily="34" charset="-128"/>
                <a:ea typeface="Meiryo UI" panose="020B0604030504040204" pitchFamily="34" charset="-128"/>
              </a:rPr>
              <a:t>SEO</a:t>
            </a:r>
            <a:r>
              <a:rPr kumimoji="1" lang="ja-JP" altLang="en-US" sz="2400" b="1" spc="300">
                <a:solidFill>
                  <a:srgbClr val="4795E4"/>
                </a:solidFill>
                <a:latin typeface="Meiryo UI" panose="020B0604030504040204" pitchFamily="34" charset="-128"/>
                <a:ea typeface="Meiryo UI" panose="020B0604030504040204" pitchFamily="34" charset="-128"/>
              </a:rPr>
              <a:t>から</a:t>
            </a:r>
            <a:r>
              <a:rPr kumimoji="1" lang="en" altLang="ja-JP" sz="2400" b="1" spc="300" dirty="0">
                <a:solidFill>
                  <a:srgbClr val="4795E4"/>
                </a:solidFill>
                <a:latin typeface="Meiryo UI" panose="020B0604030504040204" pitchFamily="34" charset="-128"/>
                <a:ea typeface="Meiryo UI" panose="020B0604030504040204" pitchFamily="34" charset="-128"/>
              </a:rPr>
              <a:t>SNS</a:t>
            </a:r>
            <a:r>
              <a:rPr kumimoji="1" lang="ja-JP" altLang="en-US" sz="2400" b="1" spc="300">
                <a:solidFill>
                  <a:srgbClr val="4795E4"/>
                </a:solidFill>
                <a:latin typeface="Meiryo UI" panose="020B0604030504040204" pitchFamily="34" charset="-128"/>
                <a:ea typeface="Meiryo UI" panose="020B0604030504040204" pitchFamily="34" charset="-128"/>
              </a:rPr>
              <a:t>へ</a:t>
            </a:r>
          </a:p>
          <a:p>
            <a:pPr algn="ctr"/>
            <a:endParaRPr kumimoji="1" lang="ja-JP" altLang="en-US" sz="2400" b="1" spc="300">
              <a:solidFill>
                <a:srgbClr val="4795E4"/>
              </a:solidFill>
              <a:latin typeface="Meiryo UI" panose="020B0604030504040204" pitchFamily="34" charset="-128"/>
              <a:ea typeface="Meiryo UI" panose="020B0604030504040204" pitchFamily="34" charset="-128"/>
            </a:endParaRPr>
          </a:p>
        </p:txBody>
      </p:sp>
      <p:cxnSp>
        <p:nvCxnSpPr>
          <p:cNvPr id="17" name="直線コネクタ 16">
            <a:extLst>
              <a:ext uri="{FF2B5EF4-FFF2-40B4-BE49-F238E27FC236}">
                <a16:creationId xmlns:a16="http://schemas.microsoft.com/office/drawing/2014/main" id="{3B8DBFB6-DED3-A518-E620-D4E263F95A06}"/>
              </a:ext>
            </a:extLst>
          </p:cNvPr>
          <p:cNvCxnSpPr/>
          <p:nvPr/>
        </p:nvCxnSpPr>
        <p:spPr>
          <a:xfrm>
            <a:off x="4968889" y="3940092"/>
            <a:ext cx="2483893" cy="0"/>
          </a:xfrm>
          <a:prstGeom prst="line">
            <a:avLst/>
          </a:prstGeom>
          <a:ln w="28575">
            <a:solidFill>
              <a:srgbClr val="4795E4"/>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F2E4DDDD-B796-C65D-88EC-04C9895BB388}"/>
              </a:ext>
            </a:extLst>
          </p:cNvPr>
          <p:cNvSpPr txBox="1"/>
          <p:nvPr/>
        </p:nvSpPr>
        <p:spPr>
          <a:xfrm>
            <a:off x="4962909" y="4069536"/>
            <a:ext cx="2483893" cy="1600438"/>
          </a:xfrm>
          <a:prstGeom prst="rect">
            <a:avLst/>
          </a:prstGeom>
          <a:noFill/>
        </p:spPr>
        <p:txBody>
          <a:bodyPr wrap="square">
            <a:spAutoFit/>
          </a:bodyPr>
          <a:lstStyle/>
          <a:p>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多くの消費者が</a:t>
            </a:r>
            <a:r>
              <a:rPr lang="ja-JP" altLang="en-US" sz="1400" i="0">
                <a:solidFill>
                  <a:srgbClr val="C00000"/>
                </a:solidFill>
                <a:effectLst/>
                <a:latin typeface="Meiryo UI" panose="020B0604030504040204" pitchFamily="34" charset="-128"/>
                <a:ea typeface="Meiryo UI" panose="020B0604030504040204" pitchFamily="34" charset="-128"/>
              </a:rPr>
              <a:t>買い物する際、</a:t>
            </a:r>
            <a:r>
              <a:rPr lang="en" altLang="ja-JP" sz="1400" i="0" dirty="0">
                <a:solidFill>
                  <a:srgbClr val="C00000"/>
                </a:solidFill>
                <a:effectLst/>
                <a:latin typeface="Meiryo UI" panose="020B0604030504040204" pitchFamily="34" charset="-128"/>
                <a:ea typeface="Meiryo UI" panose="020B0604030504040204" pitchFamily="34" charset="-128"/>
              </a:rPr>
              <a:t>SNS</a:t>
            </a:r>
            <a:r>
              <a:rPr lang="ja-JP" altLang="en-US" sz="1400" i="0">
                <a:solidFill>
                  <a:srgbClr val="C00000"/>
                </a:solidFill>
                <a:effectLst/>
                <a:latin typeface="Meiryo UI" panose="020B0604030504040204" pitchFamily="34" charset="-128"/>
                <a:ea typeface="Meiryo UI" panose="020B0604030504040204" pitchFamily="34" charset="-128"/>
              </a:rPr>
              <a:t>の情報を重要視</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しています。インターネットでの検索だけでなく、</a:t>
            </a:r>
            <a:r>
              <a:rPr lang="en" altLang="ja-JP" sz="1400" i="0" dirty="0">
                <a:solidFill>
                  <a:schemeClr val="tx1">
                    <a:lumMod val="65000"/>
                    <a:lumOff val="35000"/>
                  </a:schemeClr>
                </a:solidFill>
                <a:effectLst/>
                <a:latin typeface="Meiryo UI" panose="020B0604030504040204" pitchFamily="34" charset="-128"/>
                <a:ea typeface="Meiryo UI" panose="020B0604030504040204" pitchFamily="34" charset="-128"/>
              </a:rPr>
              <a:t>YouTube</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や</a:t>
            </a:r>
            <a:r>
              <a:rPr lang="en" altLang="ja-JP" sz="1400" i="0" dirty="0">
                <a:solidFill>
                  <a:schemeClr val="tx1">
                    <a:lumMod val="65000"/>
                    <a:lumOff val="35000"/>
                  </a:schemeClr>
                </a:solidFill>
                <a:effectLst/>
                <a:latin typeface="Meiryo UI" panose="020B0604030504040204" pitchFamily="34" charset="-128"/>
                <a:ea typeface="Meiryo UI" panose="020B0604030504040204" pitchFamily="34" charset="-128"/>
              </a:rPr>
              <a:t>Instagram</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などの</a:t>
            </a:r>
            <a:r>
              <a:rPr lang="en" altLang="ja-JP" sz="1400" i="0" dirty="0">
                <a:solidFill>
                  <a:schemeClr val="tx1">
                    <a:lumMod val="65000"/>
                    <a:lumOff val="35000"/>
                  </a:schemeClr>
                </a:solidFill>
                <a:effectLst/>
                <a:latin typeface="Meiryo UI" panose="020B0604030504040204" pitchFamily="34" charset="-128"/>
                <a:ea typeface="Meiryo UI" panose="020B0604030504040204" pitchFamily="34" charset="-128"/>
              </a:rPr>
              <a:t>SNS</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で</a:t>
            </a:r>
            <a:r>
              <a:rPr lang="ja-JP" altLang="en-US" sz="1400" i="0">
                <a:solidFill>
                  <a:srgbClr val="C00000"/>
                </a:solidFill>
                <a:effectLst/>
                <a:latin typeface="Meiryo UI" panose="020B0604030504040204" pitchFamily="34" charset="-128"/>
                <a:ea typeface="Meiryo UI" panose="020B0604030504040204" pitchFamily="34" charset="-128"/>
              </a:rPr>
              <a:t>口コミや参考画像・動画を見てから意思決定</a:t>
            </a:r>
            <a:r>
              <a:rPr lang="ja-JP" altLang="en-US" sz="1400" i="0">
                <a:solidFill>
                  <a:schemeClr val="tx1">
                    <a:lumMod val="65000"/>
                    <a:lumOff val="35000"/>
                  </a:schemeClr>
                </a:solidFill>
                <a:effectLst/>
                <a:latin typeface="Meiryo UI" panose="020B0604030504040204" pitchFamily="34" charset="-128"/>
                <a:ea typeface="Meiryo UI" panose="020B0604030504040204" pitchFamily="34" charset="-128"/>
              </a:rPr>
              <a:t>を行う消費者が多くなりました。</a:t>
            </a:r>
            <a:endParaRPr lang="ja-JP" altLang="en-US" sz="1400">
              <a:solidFill>
                <a:schemeClr val="tx1">
                  <a:lumMod val="65000"/>
                  <a:lumOff val="35000"/>
                </a:schemeClr>
              </a:solidFill>
              <a:latin typeface="Meiryo UI" panose="020B0604030504040204" pitchFamily="34" charset="-128"/>
              <a:ea typeface="Meiryo UI" panose="020B0604030504040204" pitchFamily="34" charset="-128"/>
            </a:endParaRPr>
          </a:p>
        </p:txBody>
      </p:sp>
      <p:sp>
        <p:nvSpPr>
          <p:cNvPr id="27" name="正方形/長方形 26">
            <a:extLst>
              <a:ext uri="{FF2B5EF4-FFF2-40B4-BE49-F238E27FC236}">
                <a16:creationId xmlns:a16="http://schemas.microsoft.com/office/drawing/2014/main" id="{1AE91CF2-EBEE-02C4-0E33-976AEC407514}"/>
              </a:ext>
            </a:extLst>
          </p:cNvPr>
          <p:cNvSpPr/>
          <p:nvPr/>
        </p:nvSpPr>
        <p:spPr>
          <a:xfrm>
            <a:off x="8378089" y="2278797"/>
            <a:ext cx="3409200" cy="4100671"/>
          </a:xfrm>
          <a:prstGeom prst="rect">
            <a:avLst/>
          </a:prstGeom>
          <a:solidFill>
            <a:schemeClr val="bg1"/>
          </a:solidFill>
          <a:ln w="57150">
            <a:solidFill>
              <a:srgbClr val="4795E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en" altLang="ja-JP" sz="2400" b="1" spc="300" dirty="0">
                <a:solidFill>
                  <a:srgbClr val="4795E4"/>
                </a:solidFill>
                <a:latin typeface="Meiryo UI" panose="020B0604030504040204" pitchFamily="34" charset="-128"/>
                <a:ea typeface="Meiryo UI" panose="020B0604030504040204" pitchFamily="34" charset="-128"/>
              </a:rPr>
              <a:t>SNS</a:t>
            </a:r>
            <a:r>
              <a:rPr kumimoji="1" lang="ja-JP" altLang="en-US" sz="2400" b="1" spc="300">
                <a:solidFill>
                  <a:srgbClr val="4795E4"/>
                </a:solidFill>
                <a:latin typeface="Meiryo UI" panose="020B0604030504040204" pitchFamily="34" charset="-128"/>
                <a:ea typeface="Meiryo UI" panose="020B0604030504040204" pitchFamily="34" charset="-128"/>
              </a:rPr>
              <a:t>と</a:t>
            </a: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ja-JP" altLang="en-US" sz="2400" b="1" spc="300">
                <a:solidFill>
                  <a:srgbClr val="4795E4"/>
                </a:solidFill>
                <a:latin typeface="Meiryo UI" panose="020B0604030504040204" pitchFamily="34" charset="-128"/>
                <a:ea typeface="Meiryo UI" panose="020B0604030504040204" pitchFamily="34" charset="-128"/>
              </a:rPr>
              <a:t>マーケティングファネル</a:t>
            </a:r>
            <a:endParaRPr kumimoji="1" lang="en-US" altLang="ja-JP" sz="2400" b="1" spc="300" dirty="0">
              <a:solidFill>
                <a:srgbClr val="4795E4"/>
              </a:solidFill>
              <a:latin typeface="Meiryo UI" panose="020B0604030504040204" pitchFamily="34" charset="-128"/>
              <a:ea typeface="Meiryo UI" panose="020B0604030504040204" pitchFamily="34" charset="-128"/>
            </a:endParaRPr>
          </a:p>
          <a:p>
            <a:pPr algn="ctr"/>
            <a:r>
              <a:rPr kumimoji="1" lang="ja-JP" altLang="en-US" sz="2400" b="1" spc="300">
                <a:solidFill>
                  <a:srgbClr val="4795E4"/>
                </a:solidFill>
                <a:latin typeface="Meiryo UI" panose="020B0604030504040204" pitchFamily="34" charset="-128"/>
                <a:ea typeface="Meiryo UI" panose="020B0604030504040204" pitchFamily="34" charset="-128"/>
              </a:rPr>
              <a:t>との相性の良さ</a:t>
            </a:r>
          </a:p>
        </p:txBody>
      </p:sp>
      <p:cxnSp>
        <p:nvCxnSpPr>
          <p:cNvPr id="28" name="直線コネクタ 27">
            <a:extLst>
              <a:ext uri="{FF2B5EF4-FFF2-40B4-BE49-F238E27FC236}">
                <a16:creationId xmlns:a16="http://schemas.microsoft.com/office/drawing/2014/main" id="{6E4A9EBD-2953-ED1C-5E9D-038D0CC596D3}"/>
              </a:ext>
            </a:extLst>
          </p:cNvPr>
          <p:cNvCxnSpPr/>
          <p:nvPr/>
        </p:nvCxnSpPr>
        <p:spPr>
          <a:xfrm>
            <a:off x="8877634" y="3949058"/>
            <a:ext cx="2483893" cy="0"/>
          </a:xfrm>
          <a:prstGeom prst="line">
            <a:avLst/>
          </a:prstGeom>
          <a:ln w="28575">
            <a:solidFill>
              <a:srgbClr val="4795E4"/>
            </a:solidFill>
            <a:prstDash val="sysDash"/>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E060843-BFE9-0F3A-A711-26E915F6B97A}"/>
              </a:ext>
            </a:extLst>
          </p:cNvPr>
          <p:cNvSpPr txBox="1"/>
          <p:nvPr/>
        </p:nvSpPr>
        <p:spPr>
          <a:xfrm>
            <a:off x="8877634" y="4075223"/>
            <a:ext cx="2483893" cy="1815882"/>
          </a:xfrm>
          <a:prstGeom prst="rect">
            <a:avLst/>
          </a:prstGeom>
          <a:noFill/>
        </p:spPr>
        <p:txBody>
          <a:bodyPr wrap="square">
            <a:spAutoFit/>
          </a:bodyPr>
          <a:lstStyle/>
          <a:p>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従来は</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CM</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や説明会など、多くの時間・場所・経費が必要でした。しかし、</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を活用したマーケティングは、</a:t>
            </a:r>
            <a:r>
              <a:rPr lang="en-US" altLang="ja-JP" sz="1400" dirty="0">
                <a:solidFill>
                  <a:srgbClr val="C00000"/>
                </a:solidFill>
                <a:latin typeface="Meiryo UI" panose="020B0604030504040204" pitchFamily="34" charset="-128"/>
                <a:ea typeface="Meiryo UI" panose="020B0604030504040204" pitchFamily="34" charset="-128"/>
              </a:rPr>
              <a:t>SNS</a:t>
            </a:r>
            <a:r>
              <a:rPr lang="ja-JP" altLang="en-US" sz="1400">
                <a:solidFill>
                  <a:srgbClr val="C00000"/>
                </a:solidFill>
                <a:latin typeface="Meiryo UI" panose="020B0604030504040204" pitchFamily="34" charset="-128"/>
                <a:ea typeface="Meiryo UI" panose="020B0604030504040204" pitchFamily="34" charset="-128"/>
              </a:rPr>
              <a:t>内で集客・興味喚起・比較検討・行動まで完結</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させることができ、従来よりも少ない時間と労力で顧客の行動（購入や登録）へつなげられます。</a:t>
            </a:r>
          </a:p>
        </p:txBody>
      </p:sp>
      <p:pic>
        <p:nvPicPr>
          <p:cNvPr id="30" name="図 29">
            <a:extLst>
              <a:ext uri="{FF2B5EF4-FFF2-40B4-BE49-F238E27FC236}">
                <a16:creationId xmlns:a16="http://schemas.microsoft.com/office/drawing/2014/main" id="{AEEB80EA-DE90-A660-1C72-C0E53AEBBBC8}"/>
              </a:ext>
            </a:extLst>
          </p:cNvPr>
          <p:cNvPicPr>
            <a:picLocks noChangeAspect="1"/>
          </p:cNvPicPr>
          <p:nvPr/>
        </p:nvPicPr>
        <p:blipFill>
          <a:blip r:embed="rId2"/>
          <a:stretch>
            <a:fillRect/>
          </a:stretch>
        </p:blipFill>
        <p:spPr>
          <a:xfrm>
            <a:off x="336993" y="1962607"/>
            <a:ext cx="881355" cy="984090"/>
          </a:xfrm>
          <a:prstGeom prst="rect">
            <a:avLst/>
          </a:prstGeom>
        </p:spPr>
      </p:pic>
      <p:pic>
        <p:nvPicPr>
          <p:cNvPr id="31" name="図 30">
            <a:extLst>
              <a:ext uri="{FF2B5EF4-FFF2-40B4-BE49-F238E27FC236}">
                <a16:creationId xmlns:a16="http://schemas.microsoft.com/office/drawing/2014/main" id="{42816382-B470-1FD3-A574-802D214B0443}"/>
              </a:ext>
            </a:extLst>
          </p:cNvPr>
          <p:cNvPicPr>
            <a:picLocks noChangeAspect="1"/>
          </p:cNvPicPr>
          <p:nvPr/>
        </p:nvPicPr>
        <p:blipFill>
          <a:blip r:embed="rId3"/>
          <a:stretch>
            <a:fillRect/>
          </a:stretch>
        </p:blipFill>
        <p:spPr>
          <a:xfrm>
            <a:off x="4151721" y="2035511"/>
            <a:ext cx="911186" cy="911186"/>
          </a:xfrm>
          <a:prstGeom prst="rect">
            <a:avLst/>
          </a:prstGeom>
        </p:spPr>
      </p:pic>
      <p:pic>
        <p:nvPicPr>
          <p:cNvPr id="32" name="図 31">
            <a:extLst>
              <a:ext uri="{FF2B5EF4-FFF2-40B4-BE49-F238E27FC236}">
                <a16:creationId xmlns:a16="http://schemas.microsoft.com/office/drawing/2014/main" id="{BD39EEDE-F30D-8A40-1A42-F2C8CD65A11C}"/>
              </a:ext>
            </a:extLst>
          </p:cNvPr>
          <p:cNvPicPr>
            <a:picLocks noChangeAspect="1"/>
          </p:cNvPicPr>
          <p:nvPr/>
        </p:nvPicPr>
        <p:blipFill>
          <a:blip r:embed="rId4"/>
          <a:stretch>
            <a:fillRect/>
          </a:stretch>
        </p:blipFill>
        <p:spPr>
          <a:xfrm>
            <a:off x="7996279" y="1996272"/>
            <a:ext cx="911185" cy="1022879"/>
          </a:xfrm>
          <a:prstGeom prst="rect">
            <a:avLst/>
          </a:prstGeom>
        </p:spPr>
      </p:pic>
      <p:sp>
        <p:nvSpPr>
          <p:cNvPr id="34" name="テキスト ボックス 33">
            <a:extLst>
              <a:ext uri="{FF2B5EF4-FFF2-40B4-BE49-F238E27FC236}">
                <a16:creationId xmlns:a16="http://schemas.microsoft.com/office/drawing/2014/main" id="{84157E72-DED3-B11C-6144-97A565565CD4}"/>
              </a:ext>
            </a:extLst>
          </p:cNvPr>
          <p:cNvSpPr txBox="1"/>
          <p:nvPr/>
        </p:nvSpPr>
        <p:spPr>
          <a:xfrm>
            <a:off x="787371" y="6121937"/>
            <a:ext cx="3103222" cy="200055"/>
          </a:xfrm>
          <a:prstGeom prst="rect">
            <a:avLst/>
          </a:prstGeom>
          <a:noFill/>
        </p:spPr>
        <p:txBody>
          <a:bodyPr wrap="square">
            <a:spAutoFit/>
          </a:bodyPr>
          <a:lstStyle/>
          <a:p>
            <a:r>
              <a:rPr lang="ja-JP" altLang="en-US" sz="700">
                <a:solidFill>
                  <a:schemeClr val="tx1">
                    <a:lumMod val="65000"/>
                    <a:lumOff val="35000"/>
                  </a:schemeClr>
                </a:solidFill>
                <a:latin typeface="Meiryo UI" panose="020B0604030504040204" pitchFamily="34" charset="-128"/>
                <a:ea typeface="Meiryo UI" panose="020B0604030504040204" pitchFamily="34" charset="-128"/>
              </a:rPr>
              <a:t>株式会社 </a:t>
            </a:r>
            <a:r>
              <a:rPr lang="ja-JP" altLang="en" sz="700">
                <a:solidFill>
                  <a:schemeClr val="tx1">
                    <a:lumMod val="65000"/>
                    <a:lumOff val="35000"/>
                  </a:schemeClr>
                </a:solidFill>
                <a:latin typeface="Meiryo UI" panose="020B0604030504040204" pitchFamily="34" charset="-128"/>
                <a:ea typeface="Meiryo UI" panose="020B0604030504040204" pitchFamily="34" charset="-128"/>
              </a:rPr>
              <a:t>ＩＣＴ</a:t>
            </a:r>
            <a:r>
              <a:rPr lang="ja-JP" altLang="en-US" sz="700">
                <a:solidFill>
                  <a:schemeClr val="tx1">
                    <a:lumMod val="65000"/>
                    <a:lumOff val="35000"/>
                  </a:schemeClr>
                </a:solidFill>
                <a:latin typeface="Meiryo UI" panose="020B0604030504040204" pitchFamily="34" charset="-128"/>
                <a:ea typeface="Meiryo UI" panose="020B0604030504040204" pitchFamily="34" charset="-128"/>
              </a:rPr>
              <a:t>総研「</a:t>
            </a:r>
            <a:r>
              <a:rPr lang="en-US" altLang="ja-JP" sz="700" dirty="0">
                <a:solidFill>
                  <a:schemeClr val="tx1">
                    <a:lumMod val="65000"/>
                    <a:lumOff val="35000"/>
                  </a:schemeClr>
                </a:solidFill>
                <a:latin typeface="Meiryo UI" panose="020B0604030504040204" pitchFamily="34" charset="-128"/>
                <a:ea typeface="Meiryo UI" panose="020B0604030504040204" pitchFamily="34" charset="-128"/>
              </a:rPr>
              <a:t>2022</a:t>
            </a:r>
            <a:r>
              <a:rPr lang="ja-JP" altLang="en-US" sz="700">
                <a:solidFill>
                  <a:schemeClr val="tx1">
                    <a:lumMod val="65000"/>
                    <a:lumOff val="35000"/>
                  </a:schemeClr>
                </a:solidFill>
                <a:latin typeface="Meiryo UI" panose="020B0604030504040204" pitchFamily="34" charset="-128"/>
                <a:ea typeface="Meiryo UI" panose="020B0604030504040204" pitchFamily="34" charset="-128"/>
              </a:rPr>
              <a:t>年度</a:t>
            </a:r>
            <a:r>
              <a:rPr lang="en" altLang="ja-JP" sz="7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700">
                <a:solidFill>
                  <a:schemeClr val="tx1">
                    <a:lumMod val="65000"/>
                    <a:lumOff val="35000"/>
                  </a:schemeClr>
                </a:solidFill>
                <a:latin typeface="Meiryo UI" panose="020B0604030504040204" pitchFamily="34" charset="-128"/>
                <a:ea typeface="Meiryo UI" panose="020B0604030504040204" pitchFamily="34" charset="-128"/>
              </a:rPr>
              <a:t>利用動向に関する調査」より</a:t>
            </a:r>
          </a:p>
        </p:txBody>
      </p:sp>
    </p:spTree>
    <p:extLst>
      <p:ext uri="{BB962C8B-B14F-4D97-AF65-F5344CB8AC3E}">
        <p14:creationId xmlns:p14="http://schemas.microsoft.com/office/powerpoint/2010/main" val="3779931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SNS</a:t>
            </a:r>
            <a:r>
              <a:rPr kumimoji="1" lang="ja-JP" altLang="en-US" sz="3200" b="1">
                <a:solidFill>
                  <a:schemeClr val="bg1"/>
                </a:solidFill>
                <a:latin typeface="Meiryo UI" panose="020B0604030504040204" pitchFamily="34" charset="-128"/>
                <a:ea typeface="Meiryo UI" panose="020B0604030504040204" pitchFamily="34" charset="-128"/>
              </a:rPr>
              <a:t>マーケティング戦略を練る</a:t>
            </a:r>
            <a:r>
              <a:rPr kumimoji="1" lang="en-US" altLang="ja-JP" sz="3200" b="1" dirty="0">
                <a:solidFill>
                  <a:schemeClr val="bg1"/>
                </a:solidFill>
                <a:latin typeface="Meiryo UI" panose="020B0604030504040204" pitchFamily="34" charset="-128"/>
                <a:ea typeface="Meiryo UI" panose="020B0604030504040204" pitchFamily="34" charset="-128"/>
              </a:rPr>
              <a:t>3</a:t>
            </a:r>
            <a:r>
              <a:rPr kumimoji="1" lang="ja-JP" altLang="en-US" sz="3200" b="1">
                <a:solidFill>
                  <a:schemeClr val="bg1"/>
                </a:solidFill>
                <a:latin typeface="Meiryo UI" panose="020B0604030504040204" pitchFamily="34" charset="-128"/>
                <a:ea typeface="Meiryo UI" panose="020B0604030504040204" pitchFamily="34" charset="-128"/>
              </a:rPr>
              <a:t>つのメリット</a:t>
            </a:r>
          </a:p>
        </p:txBody>
      </p:sp>
      <p:sp>
        <p:nvSpPr>
          <p:cNvPr id="10" name="テキスト ボックス 9">
            <a:extLst>
              <a:ext uri="{FF2B5EF4-FFF2-40B4-BE49-F238E27FC236}">
                <a16:creationId xmlns:a16="http://schemas.microsoft.com/office/drawing/2014/main" id="{0542BC2B-932F-2C2B-1FAD-0058AD912122}"/>
              </a:ext>
            </a:extLst>
          </p:cNvPr>
          <p:cNvSpPr txBox="1"/>
          <p:nvPr/>
        </p:nvSpPr>
        <p:spPr>
          <a:xfrm>
            <a:off x="428342" y="1449541"/>
            <a:ext cx="11573691" cy="646331"/>
          </a:xfrm>
          <a:prstGeom prst="rect">
            <a:avLst/>
          </a:prstGeom>
          <a:noFill/>
        </p:spPr>
        <p:txBody>
          <a:bodyPr wrap="square">
            <a:spAutoFit/>
          </a:bodyPr>
          <a:lstStyle/>
          <a:p>
            <a:r>
              <a:rPr lang="en-US" altLang="ja-JP" dirty="0">
                <a:latin typeface="Meiryo UI" panose="020B0604030504040204" pitchFamily="34" charset="-128"/>
                <a:ea typeface="Meiryo UI" panose="020B0604030504040204" pitchFamily="34" charset="-128"/>
              </a:rPr>
              <a:t>SNS</a:t>
            </a:r>
            <a:r>
              <a:rPr lang="ja-JP" altLang="en-US">
                <a:latin typeface="Meiryo UI" panose="020B0604030504040204" pitchFamily="34" charset="-128"/>
                <a:ea typeface="Meiryo UI" panose="020B0604030504040204" pitchFamily="34" charset="-128"/>
              </a:rPr>
              <a:t>マーケティングのメリットは、単にフォロワー数増加やユーザーとの距離感が近くなるだけではありません。実は、ビジネスで重要な</a:t>
            </a:r>
            <a:r>
              <a:rPr lang="ja-JP" altLang="en-US" b="1">
                <a:latin typeface="Meiryo UI" panose="020B0604030504040204" pitchFamily="34" charset="-128"/>
                <a:ea typeface="Meiryo UI" panose="020B0604030504040204" pitchFamily="34" charset="-128"/>
              </a:rPr>
              <a:t>ファン化や教育</a:t>
            </a:r>
            <a:r>
              <a:rPr lang="ja-JP" altLang="en-US">
                <a:latin typeface="Meiryo UI" panose="020B0604030504040204" pitchFamily="34" charset="-128"/>
                <a:ea typeface="Meiryo UI" panose="020B0604030504040204" pitchFamily="34" charset="-128"/>
              </a:rPr>
              <a:t>などにもつなげられるメリットがあります。</a:t>
            </a:r>
          </a:p>
        </p:txBody>
      </p:sp>
      <p:pic>
        <p:nvPicPr>
          <p:cNvPr id="16" name="図 15">
            <a:extLst>
              <a:ext uri="{FF2B5EF4-FFF2-40B4-BE49-F238E27FC236}">
                <a16:creationId xmlns:a16="http://schemas.microsoft.com/office/drawing/2014/main" id="{24463A0C-279A-F661-8B60-583DD4B21F1E}"/>
              </a:ext>
            </a:extLst>
          </p:cNvPr>
          <p:cNvPicPr>
            <a:picLocks noChangeAspect="1"/>
          </p:cNvPicPr>
          <p:nvPr/>
        </p:nvPicPr>
        <p:blipFill>
          <a:blip r:embed="rId2"/>
          <a:stretch>
            <a:fillRect/>
          </a:stretch>
        </p:blipFill>
        <p:spPr>
          <a:xfrm>
            <a:off x="248195" y="2388747"/>
            <a:ext cx="777652" cy="919521"/>
          </a:xfrm>
          <a:prstGeom prst="rect">
            <a:avLst/>
          </a:prstGeom>
        </p:spPr>
      </p:pic>
      <p:pic>
        <p:nvPicPr>
          <p:cNvPr id="23" name="図 22">
            <a:extLst>
              <a:ext uri="{FF2B5EF4-FFF2-40B4-BE49-F238E27FC236}">
                <a16:creationId xmlns:a16="http://schemas.microsoft.com/office/drawing/2014/main" id="{127AB5D0-7ED1-994F-6D75-9C0C2E8A5614}"/>
              </a:ext>
            </a:extLst>
          </p:cNvPr>
          <p:cNvPicPr>
            <a:picLocks noChangeAspect="1"/>
          </p:cNvPicPr>
          <p:nvPr/>
        </p:nvPicPr>
        <p:blipFill>
          <a:blip r:embed="rId3"/>
          <a:stretch>
            <a:fillRect/>
          </a:stretch>
        </p:blipFill>
        <p:spPr>
          <a:xfrm>
            <a:off x="4047778" y="2455512"/>
            <a:ext cx="777652" cy="768339"/>
          </a:xfrm>
          <a:prstGeom prst="rect">
            <a:avLst/>
          </a:prstGeom>
        </p:spPr>
      </p:pic>
      <p:pic>
        <p:nvPicPr>
          <p:cNvPr id="2" name="図 1">
            <a:extLst>
              <a:ext uri="{FF2B5EF4-FFF2-40B4-BE49-F238E27FC236}">
                <a16:creationId xmlns:a16="http://schemas.microsoft.com/office/drawing/2014/main" id="{774D1FAC-20DC-5BCC-7C93-8293C6DF0608}"/>
              </a:ext>
            </a:extLst>
          </p:cNvPr>
          <p:cNvPicPr>
            <a:picLocks noChangeAspect="1"/>
          </p:cNvPicPr>
          <p:nvPr/>
        </p:nvPicPr>
        <p:blipFill>
          <a:blip r:embed="rId4"/>
          <a:stretch>
            <a:fillRect/>
          </a:stretch>
        </p:blipFill>
        <p:spPr>
          <a:xfrm>
            <a:off x="8223538" y="2464909"/>
            <a:ext cx="738051" cy="774274"/>
          </a:xfrm>
          <a:prstGeom prst="rect">
            <a:avLst/>
          </a:prstGeom>
        </p:spPr>
      </p:pic>
      <p:sp>
        <p:nvSpPr>
          <p:cNvPr id="8" name="テキスト ボックス 7">
            <a:extLst>
              <a:ext uri="{FF2B5EF4-FFF2-40B4-BE49-F238E27FC236}">
                <a16:creationId xmlns:a16="http://schemas.microsoft.com/office/drawing/2014/main" id="{5E9B2ABB-9953-F408-86BF-B54BE1D69440}"/>
              </a:ext>
            </a:extLst>
          </p:cNvPr>
          <p:cNvSpPr txBox="1"/>
          <p:nvPr/>
        </p:nvSpPr>
        <p:spPr>
          <a:xfrm>
            <a:off x="1013304" y="2666586"/>
            <a:ext cx="2953405" cy="369332"/>
          </a:xfrm>
          <a:prstGeom prst="rect">
            <a:avLst/>
          </a:prstGeom>
          <a:noFill/>
        </p:spPr>
        <p:txBody>
          <a:bodyPr wrap="square">
            <a:spAutoFit/>
          </a:bodyPr>
          <a:lstStyle/>
          <a:p>
            <a:r>
              <a:rPr lang="ja-JP" altLang="en-US" b="1">
                <a:solidFill>
                  <a:schemeClr val="tx1">
                    <a:lumMod val="95000"/>
                    <a:lumOff val="5000"/>
                  </a:schemeClr>
                </a:solidFill>
                <a:latin typeface="Meiryo UI" panose="020B0604030504040204" pitchFamily="34" charset="-128"/>
                <a:ea typeface="Meiryo UI" panose="020B0604030504040204" pitchFamily="34" charset="-128"/>
              </a:rPr>
              <a:t>企業や商品の認知度アップ</a:t>
            </a:r>
          </a:p>
        </p:txBody>
      </p:sp>
      <p:pic>
        <p:nvPicPr>
          <p:cNvPr id="9" name="図 8">
            <a:extLst>
              <a:ext uri="{FF2B5EF4-FFF2-40B4-BE49-F238E27FC236}">
                <a16:creationId xmlns:a16="http://schemas.microsoft.com/office/drawing/2014/main" id="{790A31C0-1C5B-C8D6-2792-F6572873FED0}"/>
              </a:ext>
            </a:extLst>
          </p:cNvPr>
          <p:cNvPicPr>
            <a:picLocks noChangeAspect="1"/>
          </p:cNvPicPr>
          <p:nvPr/>
        </p:nvPicPr>
        <p:blipFill rotWithShape="1">
          <a:blip r:embed="rId5"/>
          <a:srcRect b="20733"/>
          <a:stretch/>
        </p:blipFill>
        <p:spPr>
          <a:xfrm>
            <a:off x="5482711" y="3308268"/>
            <a:ext cx="1746067" cy="1461570"/>
          </a:xfrm>
          <a:prstGeom prst="rect">
            <a:avLst/>
          </a:prstGeom>
        </p:spPr>
      </p:pic>
      <p:sp>
        <p:nvSpPr>
          <p:cNvPr id="12" name="テキスト ボックス 11">
            <a:extLst>
              <a:ext uri="{FF2B5EF4-FFF2-40B4-BE49-F238E27FC236}">
                <a16:creationId xmlns:a16="http://schemas.microsoft.com/office/drawing/2014/main" id="{9AA56FF7-1BEF-2A2C-6B6D-0B8B43D99F16}"/>
              </a:ext>
            </a:extLst>
          </p:cNvPr>
          <p:cNvSpPr txBox="1"/>
          <p:nvPr/>
        </p:nvSpPr>
        <p:spPr>
          <a:xfrm>
            <a:off x="4752331" y="2666586"/>
            <a:ext cx="3451755" cy="369332"/>
          </a:xfrm>
          <a:prstGeom prst="rect">
            <a:avLst/>
          </a:prstGeom>
          <a:noFill/>
        </p:spPr>
        <p:txBody>
          <a:bodyPr wrap="square">
            <a:spAutoFit/>
          </a:bodyPr>
          <a:lstStyle/>
          <a:p>
            <a:r>
              <a:rPr lang="ja-JP" altLang="en-US" b="1">
                <a:solidFill>
                  <a:schemeClr val="tx1">
                    <a:lumMod val="95000"/>
                    <a:lumOff val="5000"/>
                  </a:schemeClr>
                </a:solidFill>
                <a:latin typeface="Meiryo UI" panose="020B0604030504040204" pitchFamily="34" charset="-128"/>
                <a:ea typeface="Meiryo UI" panose="020B0604030504040204" pitchFamily="34" charset="-128"/>
              </a:rPr>
              <a:t>新規顧客を獲得＆教育しやすい</a:t>
            </a:r>
          </a:p>
        </p:txBody>
      </p:sp>
      <p:sp>
        <p:nvSpPr>
          <p:cNvPr id="14" name="テキスト ボックス 13">
            <a:extLst>
              <a:ext uri="{FF2B5EF4-FFF2-40B4-BE49-F238E27FC236}">
                <a16:creationId xmlns:a16="http://schemas.microsoft.com/office/drawing/2014/main" id="{E1F812EE-4271-488C-F535-426F04369F65}"/>
              </a:ext>
            </a:extLst>
          </p:cNvPr>
          <p:cNvSpPr txBox="1"/>
          <p:nvPr/>
        </p:nvSpPr>
        <p:spPr>
          <a:xfrm>
            <a:off x="8926041" y="2666586"/>
            <a:ext cx="2765215" cy="369332"/>
          </a:xfrm>
          <a:prstGeom prst="rect">
            <a:avLst/>
          </a:prstGeom>
          <a:noFill/>
        </p:spPr>
        <p:txBody>
          <a:bodyPr wrap="square">
            <a:spAutoFit/>
          </a:bodyPr>
          <a:lstStyle/>
          <a:p>
            <a:r>
              <a:rPr lang="ja-JP" altLang="en-US" b="1">
                <a:solidFill>
                  <a:schemeClr val="tx1">
                    <a:lumMod val="95000"/>
                    <a:lumOff val="5000"/>
                  </a:schemeClr>
                </a:solidFill>
                <a:latin typeface="Meiryo UI" panose="020B0604030504040204" pitchFamily="34" charset="-128"/>
                <a:ea typeface="Meiryo UI" panose="020B0604030504040204" pitchFamily="34" charset="-128"/>
              </a:rPr>
              <a:t>顧客ロイヤリティの向上</a:t>
            </a:r>
          </a:p>
        </p:txBody>
      </p:sp>
      <p:pic>
        <p:nvPicPr>
          <p:cNvPr id="15" name="図 14">
            <a:extLst>
              <a:ext uri="{FF2B5EF4-FFF2-40B4-BE49-F238E27FC236}">
                <a16:creationId xmlns:a16="http://schemas.microsoft.com/office/drawing/2014/main" id="{63C3E73A-907F-10CF-52D6-41D1C6C7D661}"/>
              </a:ext>
            </a:extLst>
          </p:cNvPr>
          <p:cNvPicPr>
            <a:picLocks noChangeAspect="1"/>
          </p:cNvPicPr>
          <p:nvPr/>
        </p:nvPicPr>
        <p:blipFill rotWithShape="1">
          <a:blip r:embed="rId6"/>
          <a:srcRect b="37351"/>
          <a:stretch/>
        </p:blipFill>
        <p:spPr>
          <a:xfrm>
            <a:off x="9335938" y="3411785"/>
            <a:ext cx="1303132" cy="1461570"/>
          </a:xfrm>
          <a:prstGeom prst="rect">
            <a:avLst/>
          </a:prstGeom>
        </p:spPr>
      </p:pic>
      <p:pic>
        <p:nvPicPr>
          <p:cNvPr id="17" name="図 16">
            <a:extLst>
              <a:ext uri="{FF2B5EF4-FFF2-40B4-BE49-F238E27FC236}">
                <a16:creationId xmlns:a16="http://schemas.microsoft.com/office/drawing/2014/main" id="{D9D55068-0609-8103-A2FA-B992355CC347}"/>
              </a:ext>
            </a:extLst>
          </p:cNvPr>
          <p:cNvPicPr>
            <a:picLocks noChangeAspect="1"/>
          </p:cNvPicPr>
          <p:nvPr/>
        </p:nvPicPr>
        <p:blipFill>
          <a:blip r:embed="rId7"/>
          <a:stretch>
            <a:fillRect/>
          </a:stretch>
        </p:blipFill>
        <p:spPr>
          <a:xfrm>
            <a:off x="1025847" y="3411785"/>
            <a:ext cx="2388717" cy="1461571"/>
          </a:xfrm>
          <a:prstGeom prst="rect">
            <a:avLst/>
          </a:prstGeom>
        </p:spPr>
      </p:pic>
      <p:sp>
        <p:nvSpPr>
          <p:cNvPr id="27" name="テキスト ボックス 26">
            <a:extLst>
              <a:ext uri="{FF2B5EF4-FFF2-40B4-BE49-F238E27FC236}">
                <a16:creationId xmlns:a16="http://schemas.microsoft.com/office/drawing/2014/main" id="{19981F28-0095-ED3D-C7A9-A2C2587A1BA0}"/>
              </a:ext>
            </a:extLst>
          </p:cNvPr>
          <p:cNvSpPr txBox="1"/>
          <p:nvPr/>
        </p:nvSpPr>
        <p:spPr>
          <a:xfrm>
            <a:off x="637021" y="5160094"/>
            <a:ext cx="2969018" cy="523220"/>
          </a:xfrm>
          <a:prstGeom prst="rect">
            <a:avLst/>
          </a:prstGeom>
          <a:noFill/>
        </p:spPr>
        <p:txBody>
          <a:bodyPr wrap="square">
            <a:spAutoFit/>
          </a:bodyPr>
          <a:lstStyle/>
          <a:p>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を通じてより多くの情報を、ユーザーへ伝えることが可能です。</a:t>
            </a:r>
          </a:p>
        </p:txBody>
      </p:sp>
      <p:sp>
        <p:nvSpPr>
          <p:cNvPr id="28" name="テキスト ボックス 27">
            <a:extLst>
              <a:ext uri="{FF2B5EF4-FFF2-40B4-BE49-F238E27FC236}">
                <a16:creationId xmlns:a16="http://schemas.microsoft.com/office/drawing/2014/main" id="{DE276D2B-AF9E-12E6-BE87-E95BD51BA3B7}"/>
              </a:ext>
            </a:extLst>
          </p:cNvPr>
          <p:cNvSpPr txBox="1"/>
          <p:nvPr/>
        </p:nvSpPr>
        <p:spPr>
          <a:xfrm>
            <a:off x="4516736" y="5157981"/>
            <a:ext cx="3332814" cy="954107"/>
          </a:xfrm>
          <a:prstGeom prst="rect">
            <a:avLst/>
          </a:prstGeom>
          <a:noFill/>
        </p:spPr>
        <p:txBody>
          <a:bodyPr wrap="square">
            <a:spAutoFit/>
          </a:bodyPr>
          <a:lstStyle/>
          <a:p>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おいて有益なコンテンツは、潜在層へアプローチできるチャンス。</a:t>
            </a:r>
            <a:r>
              <a:rPr lang="en" altLang="ja-JP" sz="1400" dirty="0">
                <a:solidFill>
                  <a:srgbClr val="C00000"/>
                </a:solidFill>
                <a:latin typeface="Meiryo UI" panose="020B0604030504040204" pitchFamily="34" charset="-128"/>
                <a:ea typeface="Meiryo UI" panose="020B0604030504040204" pitchFamily="34" charset="-128"/>
              </a:rPr>
              <a:t>SNS</a:t>
            </a:r>
            <a:r>
              <a:rPr lang="ja-JP" altLang="en-US" sz="1400">
                <a:solidFill>
                  <a:srgbClr val="C00000"/>
                </a:solidFill>
                <a:latin typeface="Meiryo UI" panose="020B0604030504040204" pitchFamily="34" charset="-128"/>
                <a:ea typeface="Meiryo UI" panose="020B0604030504040204" pitchFamily="34" charset="-128"/>
              </a:rPr>
              <a:t>を何気なく見たときに得た情報を、さらに深掘りして調べる</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ユーザーが一定数います。</a:t>
            </a:r>
          </a:p>
        </p:txBody>
      </p:sp>
      <p:sp>
        <p:nvSpPr>
          <p:cNvPr id="29" name="テキスト ボックス 28">
            <a:extLst>
              <a:ext uri="{FF2B5EF4-FFF2-40B4-BE49-F238E27FC236}">
                <a16:creationId xmlns:a16="http://schemas.microsoft.com/office/drawing/2014/main" id="{DC7BAADD-387F-A51E-6FD2-8B0E1FAD7898}"/>
              </a:ext>
            </a:extLst>
          </p:cNvPr>
          <p:cNvSpPr txBox="1"/>
          <p:nvPr/>
        </p:nvSpPr>
        <p:spPr>
          <a:xfrm>
            <a:off x="8318086" y="5160093"/>
            <a:ext cx="3332814" cy="1169551"/>
          </a:xfrm>
          <a:prstGeom prst="rect">
            <a:avLst/>
          </a:prstGeom>
          <a:noFill/>
        </p:spPr>
        <p:txBody>
          <a:bodyPr wrap="square">
            <a:spAutoFit/>
          </a:bodyPr>
          <a:lstStyle/>
          <a:p>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顧客ロイヤリティを上げるためには、</a:t>
            </a:r>
            <a:r>
              <a:rPr lang="ja-JP" altLang="en-US" sz="1400">
                <a:solidFill>
                  <a:srgbClr val="C00000"/>
                </a:solidFill>
                <a:latin typeface="Meiryo UI" panose="020B0604030504040204" pitchFamily="34" charset="-128"/>
                <a:ea typeface="Meiryo UI" panose="020B0604030504040204" pitchFamily="34" charset="-128"/>
              </a:rPr>
              <a:t>スピード感と</a:t>
            </a:r>
            <a:r>
              <a:rPr lang="en" altLang="ja-JP" sz="1400" dirty="0">
                <a:solidFill>
                  <a:srgbClr val="C00000"/>
                </a:solidFill>
                <a:latin typeface="Meiryo UI" panose="020B0604030504040204" pitchFamily="34" charset="-128"/>
                <a:ea typeface="Meiryo UI" panose="020B0604030504040204" pitchFamily="34" charset="-128"/>
              </a:rPr>
              <a:t>PDCA</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を繰り返すのが必要不可欠です。双方を実現できる</a:t>
            </a:r>
            <a:r>
              <a:rPr lang="en" altLang="ja-JP" sz="1400" dirty="0">
                <a:solidFill>
                  <a:schemeClr val="tx1">
                    <a:lumMod val="65000"/>
                    <a:lumOff val="35000"/>
                  </a:schemeClr>
                </a:solidFill>
                <a:latin typeface="Meiryo UI" panose="020B0604030504040204" pitchFamily="34" charset="-128"/>
                <a:ea typeface="Meiryo UI" panose="020B0604030504040204" pitchFamily="34" charset="-128"/>
              </a:rPr>
              <a:t>SNS</a:t>
            </a:r>
            <a:r>
              <a:rPr lang="ja-JP" altLang="en-US" sz="1400">
                <a:solidFill>
                  <a:schemeClr val="tx1">
                    <a:lumMod val="65000"/>
                    <a:lumOff val="35000"/>
                  </a:schemeClr>
                </a:solidFill>
                <a:latin typeface="Meiryo UI" panose="020B0604030504040204" pitchFamily="34" charset="-128"/>
                <a:ea typeface="Meiryo UI" panose="020B0604030504040204" pitchFamily="34" charset="-128"/>
              </a:rPr>
              <a:t>は、顧客ロイヤリティをアップさせるのに効率的なマーケティングツールです。</a:t>
            </a:r>
          </a:p>
        </p:txBody>
      </p:sp>
    </p:spTree>
    <p:extLst>
      <p:ext uri="{BB962C8B-B14F-4D97-AF65-F5344CB8AC3E}">
        <p14:creationId xmlns:p14="http://schemas.microsoft.com/office/powerpoint/2010/main" val="2621392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の利用状況</a:t>
            </a:r>
          </a:p>
        </p:txBody>
      </p:sp>
      <p:sp>
        <p:nvSpPr>
          <p:cNvPr id="10" name="テキスト ボックス 9">
            <a:extLst>
              <a:ext uri="{FF2B5EF4-FFF2-40B4-BE49-F238E27FC236}">
                <a16:creationId xmlns:a16="http://schemas.microsoft.com/office/drawing/2014/main" id="{0542BC2B-932F-2C2B-1FAD-0058AD912122}"/>
              </a:ext>
            </a:extLst>
          </p:cNvPr>
          <p:cNvSpPr txBox="1"/>
          <p:nvPr/>
        </p:nvSpPr>
        <p:spPr>
          <a:xfrm>
            <a:off x="313508" y="1409069"/>
            <a:ext cx="11573691" cy="369332"/>
          </a:xfrm>
          <a:prstGeom prst="rect">
            <a:avLst/>
          </a:prstGeom>
          <a:noFill/>
        </p:spPr>
        <p:txBody>
          <a:bodyPr wrap="square">
            <a:spAutoFit/>
          </a:bodyPr>
          <a:lstStyle/>
          <a:p>
            <a:r>
              <a:rPr lang="en-US" altLang="ja-JP" dirty="0">
                <a:solidFill>
                  <a:srgbClr val="333333"/>
                </a:solidFill>
                <a:latin typeface="Meiryo UI" panose="020B0604030504040204" pitchFamily="34" charset="-128"/>
                <a:ea typeface="Meiryo UI" panose="020B0604030504040204" pitchFamily="34" charset="-128"/>
              </a:rPr>
              <a:t>SNS</a:t>
            </a:r>
            <a:r>
              <a:rPr lang="ja-JP" altLang="en-US">
                <a:solidFill>
                  <a:srgbClr val="333333"/>
                </a:solidFill>
                <a:latin typeface="Meiryo UI" panose="020B0604030504040204" pitchFamily="34" charset="-128"/>
                <a:ea typeface="Meiryo UI" panose="020B0604030504040204" pitchFamily="34" charset="-128"/>
              </a:rPr>
              <a:t>の中で圧倒的な支持率を誇る</a:t>
            </a:r>
            <a:r>
              <a:rPr lang="en-US" altLang="ja-JP" dirty="0">
                <a:solidFill>
                  <a:srgbClr val="333333"/>
                </a:solidFill>
                <a:latin typeface="Meiryo UI" panose="020B0604030504040204" pitchFamily="34" charset="-128"/>
                <a:ea typeface="Meiryo UI" panose="020B0604030504040204" pitchFamily="34" charset="-128"/>
              </a:rPr>
              <a:t>Instagram</a:t>
            </a:r>
            <a:r>
              <a:rPr lang="ja-JP" altLang="en-US">
                <a:solidFill>
                  <a:srgbClr val="333333"/>
                </a:solidFill>
                <a:latin typeface="Meiryo UI" panose="020B0604030504040204" pitchFamily="34" charset="-128"/>
                <a:ea typeface="Meiryo UI" panose="020B0604030504040204" pitchFamily="34" charset="-128"/>
              </a:rPr>
              <a:t>。</a:t>
            </a:r>
            <a:r>
              <a:rPr lang="en-US" altLang="ja-JP" b="0" i="0" dirty="0">
                <a:solidFill>
                  <a:srgbClr val="333333"/>
                </a:solidFill>
                <a:effectLst/>
                <a:latin typeface="Meiryo UI" panose="020B0604030504040204" pitchFamily="34" charset="-128"/>
                <a:ea typeface="Meiryo UI" panose="020B0604030504040204" pitchFamily="34" charset="-128"/>
              </a:rPr>
              <a:t>10</a:t>
            </a:r>
            <a:r>
              <a:rPr lang="ja-JP" altLang="en-US" b="0" i="0">
                <a:solidFill>
                  <a:srgbClr val="333333"/>
                </a:solidFill>
                <a:effectLst/>
                <a:latin typeface="Meiryo UI" panose="020B0604030504040204" pitchFamily="34" charset="-128"/>
                <a:ea typeface="Meiryo UI" panose="020B0604030504040204" pitchFamily="34" charset="-128"/>
              </a:rPr>
              <a:t>代・</a:t>
            </a:r>
            <a:r>
              <a:rPr lang="en-US" altLang="ja-JP" b="0" i="0" dirty="0">
                <a:solidFill>
                  <a:srgbClr val="333333"/>
                </a:solidFill>
                <a:effectLst/>
                <a:latin typeface="Meiryo UI" panose="020B0604030504040204" pitchFamily="34" charset="-128"/>
                <a:ea typeface="Meiryo UI" panose="020B0604030504040204" pitchFamily="34" charset="-128"/>
              </a:rPr>
              <a:t>20</a:t>
            </a:r>
            <a:r>
              <a:rPr lang="ja-JP" altLang="en-US" b="0" i="0">
                <a:solidFill>
                  <a:srgbClr val="333333"/>
                </a:solidFill>
                <a:effectLst/>
                <a:latin typeface="Meiryo UI" panose="020B0604030504040204" pitchFamily="34" charset="-128"/>
                <a:ea typeface="Meiryo UI" panose="020B0604030504040204" pitchFamily="34" charset="-128"/>
              </a:rPr>
              <a:t>代女性は</a:t>
            </a:r>
            <a:r>
              <a:rPr lang="en-US" altLang="ja-JP" b="0" i="0" dirty="0">
                <a:solidFill>
                  <a:srgbClr val="333333"/>
                </a:solidFill>
                <a:effectLst/>
                <a:latin typeface="Meiryo UI" panose="020B0604030504040204" pitchFamily="34" charset="-128"/>
                <a:ea typeface="Meiryo UI" panose="020B0604030504040204" pitchFamily="34" charset="-128"/>
              </a:rPr>
              <a:t>60</a:t>
            </a:r>
            <a:r>
              <a:rPr lang="ja-JP" altLang="en-US" b="0" i="0">
                <a:solidFill>
                  <a:srgbClr val="333333"/>
                </a:solidFill>
                <a:effectLst/>
                <a:latin typeface="Meiryo UI" panose="020B0604030504040204" pitchFamily="34" charset="-128"/>
                <a:ea typeface="Meiryo UI" panose="020B0604030504040204" pitchFamily="34" charset="-128"/>
              </a:rPr>
              <a:t>％以上の人が</a:t>
            </a:r>
            <a:r>
              <a:rPr lang="ja-JP" altLang="en-US" b="1" i="0">
                <a:solidFill>
                  <a:srgbClr val="333333"/>
                </a:solidFill>
                <a:effectLst/>
                <a:latin typeface="Meiryo UI" panose="020B0604030504040204" pitchFamily="34" charset="-128"/>
                <a:ea typeface="Meiryo UI" panose="020B0604030504040204" pitchFamily="34" charset="-128"/>
              </a:rPr>
              <a:t>毎日</a:t>
            </a:r>
            <a:r>
              <a:rPr lang="en-US" altLang="ja-JP" b="1" i="0" dirty="0">
                <a:solidFill>
                  <a:srgbClr val="333333"/>
                </a:solidFill>
                <a:effectLst/>
                <a:latin typeface="Meiryo UI" panose="020B0604030504040204" pitchFamily="34" charset="-128"/>
                <a:ea typeface="Meiryo UI" panose="020B0604030504040204" pitchFamily="34" charset="-128"/>
              </a:rPr>
              <a:t>Instagram</a:t>
            </a:r>
            <a:r>
              <a:rPr lang="ja-JP" altLang="en-US" b="1" i="0">
                <a:solidFill>
                  <a:srgbClr val="333333"/>
                </a:solidFill>
                <a:effectLst/>
                <a:latin typeface="Meiryo UI" panose="020B0604030504040204" pitchFamily="34" charset="-128"/>
                <a:ea typeface="Meiryo UI" panose="020B0604030504040204" pitchFamily="34" charset="-128"/>
              </a:rPr>
              <a:t>を利用</a:t>
            </a:r>
            <a:r>
              <a:rPr lang="ja-JP" altLang="en-US" b="0" i="0">
                <a:solidFill>
                  <a:srgbClr val="333333"/>
                </a:solidFill>
                <a:effectLst/>
                <a:latin typeface="Meiryo UI" panose="020B0604030504040204" pitchFamily="34" charset="-128"/>
                <a:ea typeface="Meiryo UI" panose="020B0604030504040204" pitchFamily="34" charset="-128"/>
              </a:rPr>
              <a:t>しています。</a:t>
            </a:r>
            <a:endParaRPr lang="ja-JP" altLang="en-US">
              <a:latin typeface="Meiryo UI" panose="020B0604030504040204" pitchFamily="34" charset="-128"/>
              <a:ea typeface="Meiryo UI" panose="020B0604030504040204" pitchFamily="34" charset="-128"/>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61DCF782-65B0-FE4B-00C5-A951423D2BA8}"/>
              </a:ext>
            </a:extLst>
          </p:cNvPr>
          <p:cNvPicPr>
            <a:picLocks noChangeAspect="1"/>
          </p:cNvPicPr>
          <p:nvPr/>
        </p:nvPicPr>
        <p:blipFill>
          <a:blip r:embed="rId2"/>
          <a:stretch>
            <a:fillRect/>
          </a:stretch>
        </p:blipFill>
        <p:spPr>
          <a:xfrm>
            <a:off x="418011" y="2111748"/>
            <a:ext cx="3564891" cy="4385489"/>
          </a:xfrm>
          <a:prstGeom prst="rect">
            <a:avLst/>
          </a:prstGeom>
        </p:spPr>
      </p:pic>
      <p:pic>
        <p:nvPicPr>
          <p:cNvPr id="14" name="図 13" descr="グラフ&#10;&#10;自動的に生成された説明">
            <a:extLst>
              <a:ext uri="{FF2B5EF4-FFF2-40B4-BE49-F238E27FC236}">
                <a16:creationId xmlns:a16="http://schemas.microsoft.com/office/drawing/2014/main" id="{150A55FE-6DA8-830D-367A-DD7831306090}"/>
              </a:ext>
            </a:extLst>
          </p:cNvPr>
          <p:cNvPicPr>
            <a:picLocks noChangeAspect="1"/>
          </p:cNvPicPr>
          <p:nvPr/>
        </p:nvPicPr>
        <p:blipFill>
          <a:blip r:embed="rId3"/>
          <a:stretch>
            <a:fillRect/>
          </a:stretch>
        </p:blipFill>
        <p:spPr>
          <a:xfrm>
            <a:off x="4332412" y="2268277"/>
            <a:ext cx="7118350" cy="4182644"/>
          </a:xfrm>
          <a:prstGeom prst="rect">
            <a:avLst/>
          </a:prstGeom>
        </p:spPr>
      </p:pic>
    </p:spTree>
    <p:extLst>
      <p:ext uri="{BB962C8B-B14F-4D97-AF65-F5344CB8AC3E}">
        <p14:creationId xmlns:p14="http://schemas.microsoft.com/office/powerpoint/2010/main" val="2436134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の特徴</a:t>
            </a:r>
          </a:p>
        </p:txBody>
      </p:sp>
      <p:sp>
        <p:nvSpPr>
          <p:cNvPr id="10" name="テキスト ボックス 9">
            <a:extLst>
              <a:ext uri="{FF2B5EF4-FFF2-40B4-BE49-F238E27FC236}">
                <a16:creationId xmlns:a16="http://schemas.microsoft.com/office/drawing/2014/main" id="{0542BC2B-932F-2C2B-1FAD-0058AD912122}"/>
              </a:ext>
            </a:extLst>
          </p:cNvPr>
          <p:cNvSpPr txBox="1"/>
          <p:nvPr/>
        </p:nvSpPr>
        <p:spPr>
          <a:xfrm>
            <a:off x="428342" y="1449541"/>
            <a:ext cx="11573691" cy="369332"/>
          </a:xfrm>
          <a:prstGeom prst="rect">
            <a:avLst/>
          </a:prstGeom>
          <a:noFill/>
        </p:spPr>
        <p:txBody>
          <a:bodyPr wrap="square">
            <a:spAutoFit/>
          </a:bodyPr>
          <a:lstStyle/>
          <a:p>
            <a:r>
              <a:rPr lang="ja-JP" altLang="en-US" b="0" i="0">
                <a:solidFill>
                  <a:srgbClr val="333333"/>
                </a:solidFill>
                <a:effectLst/>
                <a:latin typeface="Meiryo UI" panose="020B0604030504040204" pitchFamily="34" charset="-128"/>
                <a:ea typeface="Meiryo UI" panose="020B0604030504040204" pitchFamily="34" charset="-128"/>
              </a:rPr>
              <a:t>生活情報の収集や企業・製品・サービス動向の把握にも使用されています。</a:t>
            </a:r>
            <a:endParaRPr lang="ja-JP" altLang="en-US">
              <a:latin typeface="Meiryo UI" panose="020B0604030504040204" pitchFamily="34" charset="-128"/>
              <a:ea typeface="Meiryo UI" panose="020B0604030504040204" pitchFamily="34" charset="-128"/>
            </a:endParaRPr>
          </a:p>
        </p:txBody>
      </p:sp>
      <p:pic>
        <p:nvPicPr>
          <p:cNvPr id="32" name="図 31">
            <a:extLst>
              <a:ext uri="{FF2B5EF4-FFF2-40B4-BE49-F238E27FC236}">
                <a16:creationId xmlns:a16="http://schemas.microsoft.com/office/drawing/2014/main" id="{0363D11C-BF43-7623-AB8D-D028A42878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570" b="98656" l="3599" r="99229">
                        <a14:foregroundMark x1="28792" y1="6317" x2="28792" y2="6317"/>
                        <a14:foregroundMark x1="19023" y1="4704" x2="19023" y2="4704"/>
                        <a14:foregroundMark x1="88946" y1="15860" x2="88946" y2="15860"/>
                        <a14:foregroundMark x1="93316" y1="14785" x2="93316" y2="14785"/>
                        <a14:foregroundMark x1="94344" y1="14785" x2="94344" y2="14785"/>
                        <a14:foregroundMark x1="3856" y1="26075" x2="3856" y2="26075"/>
                        <a14:foregroundMark x1="43702" y1="72177" x2="43702" y2="72177"/>
                        <a14:foregroundMark x1="46015" y1="92473" x2="46015" y2="92473"/>
                        <a14:foregroundMark x1="48072" y1="97043" x2="48072" y2="97043"/>
                        <a14:foregroundMark x1="22365" y1="98656" x2="22365" y2="98656"/>
                        <a14:foregroundMark x1="95630" y1="14651" x2="95630" y2="14651"/>
                        <a14:foregroundMark x1="96144" y1="14651" x2="96144" y2="14651"/>
                        <a14:foregroundMark x1="96915" y1="14651" x2="96915" y2="14651"/>
                        <a14:foregroundMark x1="96401" y1="14651" x2="96401" y2="14651"/>
                        <a14:foregroundMark x1="97429" y1="14516" x2="97429" y2="14516"/>
                        <a14:foregroundMark x1="98201" y1="14516" x2="98201" y2="14516"/>
                        <a14:foregroundMark x1="98201" y1="14516" x2="98201" y2="14516"/>
                        <a14:foregroundMark x1="99229" y1="14516" x2="99229" y2="14516"/>
                      </a14:backgroundRemoval>
                    </a14:imgEffect>
                  </a14:imgLayer>
                </a14:imgProps>
              </a:ext>
            </a:extLst>
          </a:blip>
          <a:stretch>
            <a:fillRect/>
          </a:stretch>
        </p:blipFill>
        <p:spPr>
          <a:xfrm>
            <a:off x="297497" y="3174273"/>
            <a:ext cx="1929450" cy="3690258"/>
          </a:xfrm>
          <a:prstGeom prst="rect">
            <a:avLst/>
          </a:prstGeom>
        </p:spPr>
      </p:pic>
      <p:pic>
        <p:nvPicPr>
          <p:cNvPr id="33" name="図 32">
            <a:extLst>
              <a:ext uri="{FF2B5EF4-FFF2-40B4-BE49-F238E27FC236}">
                <a16:creationId xmlns:a16="http://schemas.microsoft.com/office/drawing/2014/main" id="{4DC17AEF-F708-B296-20D4-6F78A9F148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42" b="99042" l="9295" r="89744">
                        <a14:foregroundMark x1="27885" y1="5198" x2="27885" y2="5198"/>
                        <a14:foregroundMark x1="29487" y1="1778" x2="29487" y2="1778"/>
                        <a14:foregroundMark x1="9615" y1="21341" x2="9615" y2="21341"/>
                        <a14:foregroundMark x1="9615" y1="44460" x2="9615" y2="44460"/>
                        <a14:foregroundMark x1="22115" y1="92202" x2="22115" y2="92202"/>
                        <a14:foregroundMark x1="25962" y1="98632" x2="25962" y2="98632"/>
                        <a14:foregroundMark x1="83974" y1="99042" x2="83974" y2="99042"/>
                      </a14:backgroundRemoval>
                    </a14:imgEffect>
                  </a14:imgLayer>
                </a14:imgProps>
              </a:ext>
            </a:extLst>
          </a:blip>
          <a:stretch>
            <a:fillRect/>
          </a:stretch>
        </p:blipFill>
        <p:spPr>
          <a:xfrm flipH="1">
            <a:off x="10076347" y="3167741"/>
            <a:ext cx="1575049" cy="3690259"/>
          </a:xfrm>
          <a:prstGeom prst="rect">
            <a:avLst/>
          </a:prstGeom>
        </p:spPr>
      </p:pic>
      <p:pic>
        <p:nvPicPr>
          <p:cNvPr id="8" name="図 7" descr="タイムライン&#10;&#10;自動的に生成された説明">
            <a:extLst>
              <a:ext uri="{FF2B5EF4-FFF2-40B4-BE49-F238E27FC236}">
                <a16:creationId xmlns:a16="http://schemas.microsoft.com/office/drawing/2014/main" id="{984C7D5D-1E79-FB54-FF82-B1739F3A5BBE}"/>
              </a:ext>
            </a:extLst>
          </p:cNvPr>
          <p:cNvPicPr>
            <a:picLocks noChangeAspect="1"/>
          </p:cNvPicPr>
          <p:nvPr/>
        </p:nvPicPr>
        <p:blipFill>
          <a:blip r:embed="rId6"/>
          <a:stretch>
            <a:fillRect/>
          </a:stretch>
        </p:blipFill>
        <p:spPr>
          <a:xfrm>
            <a:off x="2194559" y="2347254"/>
            <a:ext cx="7772400" cy="4217888"/>
          </a:xfrm>
          <a:prstGeom prst="rect">
            <a:avLst/>
          </a:prstGeom>
        </p:spPr>
      </p:pic>
      <p:sp>
        <p:nvSpPr>
          <p:cNvPr id="9" name="正方形/長方形 8">
            <a:extLst>
              <a:ext uri="{FF2B5EF4-FFF2-40B4-BE49-F238E27FC236}">
                <a16:creationId xmlns:a16="http://schemas.microsoft.com/office/drawing/2014/main" id="{CFD69191-3A8A-25A0-A249-75244C3DBFE9}"/>
              </a:ext>
            </a:extLst>
          </p:cNvPr>
          <p:cNvSpPr/>
          <p:nvPr/>
        </p:nvSpPr>
        <p:spPr>
          <a:xfrm>
            <a:off x="2226947" y="3167741"/>
            <a:ext cx="5494653" cy="40095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EBB652C5-7D58-12A7-DD3C-B058D6408099}"/>
              </a:ext>
            </a:extLst>
          </p:cNvPr>
          <p:cNvSpPr/>
          <p:nvPr/>
        </p:nvSpPr>
        <p:spPr>
          <a:xfrm>
            <a:off x="2225041" y="3934701"/>
            <a:ext cx="4074159" cy="400959"/>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58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accent1">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THE MARKE</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の活用事例③</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4DBB679-ED97-D4DD-1F35-9365550CD7C3}"/>
              </a:ext>
            </a:extLst>
          </p:cNvPr>
          <p:cNvPicPr>
            <a:picLocks noChangeAspect="1"/>
          </p:cNvPicPr>
          <p:nvPr/>
        </p:nvPicPr>
        <p:blipFill rotWithShape="1">
          <a:blip r:embed="rId2"/>
          <a:srcRect b="37651"/>
          <a:stretch/>
        </p:blipFill>
        <p:spPr>
          <a:xfrm>
            <a:off x="314961" y="1312984"/>
            <a:ext cx="2615294" cy="2217616"/>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1F3F9DC9-2E27-F456-3BFA-788BF36BB764}"/>
              </a:ext>
            </a:extLst>
          </p:cNvPr>
          <p:cNvPicPr>
            <a:picLocks noChangeAspect="1"/>
          </p:cNvPicPr>
          <p:nvPr/>
        </p:nvPicPr>
        <p:blipFill rotWithShape="1">
          <a:blip r:embed="rId2"/>
          <a:srcRect t="70162"/>
          <a:stretch/>
        </p:blipFill>
        <p:spPr>
          <a:xfrm>
            <a:off x="418012" y="3530600"/>
            <a:ext cx="2512244" cy="1019425"/>
          </a:xfrm>
          <a:prstGeom prst="rect">
            <a:avLst/>
          </a:prstGeom>
        </p:spPr>
      </p:pic>
      <p:pic>
        <p:nvPicPr>
          <p:cNvPr id="11" name="図 10" descr="新聞の記事のスクリーンショット&#10;&#10;低い精度で自動的に生成された説明">
            <a:extLst>
              <a:ext uri="{FF2B5EF4-FFF2-40B4-BE49-F238E27FC236}">
                <a16:creationId xmlns:a16="http://schemas.microsoft.com/office/drawing/2014/main" id="{A9A089BB-9755-85E3-0DCA-5F155F3DA2F2}"/>
              </a:ext>
            </a:extLst>
          </p:cNvPr>
          <p:cNvPicPr>
            <a:picLocks noChangeAspect="1"/>
          </p:cNvPicPr>
          <p:nvPr/>
        </p:nvPicPr>
        <p:blipFill rotWithShape="1">
          <a:blip r:embed="rId3"/>
          <a:srcRect b="60825"/>
          <a:stretch/>
        </p:blipFill>
        <p:spPr>
          <a:xfrm>
            <a:off x="418011" y="4627343"/>
            <a:ext cx="2401389" cy="1582958"/>
          </a:xfrm>
          <a:prstGeom prst="rect">
            <a:avLst/>
          </a:prstGeom>
        </p:spPr>
      </p:pic>
      <p:pic>
        <p:nvPicPr>
          <p:cNvPr id="13" name="図 12" descr="グラフィカル ユーザー インターフェイス&#10;&#10;自動的に生成された説明">
            <a:extLst>
              <a:ext uri="{FF2B5EF4-FFF2-40B4-BE49-F238E27FC236}">
                <a16:creationId xmlns:a16="http://schemas.microsoft.com/office/drawing/2014/main" id="{1135F874-166E-6E6C-BE06-C7BEE2DA27A7}"/>
              </a:ext>
            </a:extLst>
          </p:cNvPr>
          <p:cNvPicPr>
            <a:picLocks noChangeAspect="1"/>
          </p:cNvPicPr>
          <p:nvPr/>
        </p:nvPicPr>
        <p:blipFill rotWithShape="1">
          <a:blip r:embed="rId4"/>
          <a:srcRect t="12407" b="11296"/>
          <a:stretch/>
        </p:blipFill>
        <p:spPr>
          <a:xfrm>
            <a:off x="3033306" y="2641947"/>
            <a:ext cx="2401390" cy="3970791"/>
          </a:xfrm>
          <a:prstGeom prst="rect">
            <a:avLst/>
          </a:prstGeom>
        </p:spPr>
      </p:pic>
      <p:sp>
        <p:nvSpPr>
          <p:cNvPr id="14" name="角丸四角形 13">
            <a:extLst>
              <a:ext uri="{FF2B5EF4-FFF2-40B4-BE49-F238E27FC236}">
                <a16:creationId xmlns:a16="http://schemas.microsoft.com/office/drawing/2014/main" id="{A64C1A83-2E93-122D-44B0-2668A9C97BBB}"/>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字幕 2">
            <a:extLst>
              <a:ext uri="{FF2B5EF4-FFF2-40B4-BE49-F238E27FC236}">
                <a16:creationId xmlns:a16="http://schemas.microsoft.com/office/drawing/2014/main" id="{A92EBE45-E801-DEE4-3312-D05BCBAEAB2D}"/>
              </a:ext>
            </a:extLst>
          </p:cNvPr>
          <p:cNvSpPr txBox="1">
            <a:spLocks/>
          </p:cNvSpPr>
          <p:nvPr/>
        </p:nvSpPr>
        <p:spPr>
          <a:xfrm flipH="1">
            <a:off x="0" y="0"/>
            <a:ext cx="12192001" cy="6858000"/>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8" name="テキスト ボックス 7">
            <a:extLst>
              <a:ext uri="{FF2B5EF4-FFF2-40B4-BE49-F238E27FC236}">
                <a16:creationId xmlns:a16="http://schemas.microsoft.com/office/drawing/2014/main" id="{F7048854-4B26-37C3-2995-C22D507A7751}"/>
              </a:ext>
            </a:extLst>
          </p:cNvPr>
          <p:cNvSpPr txBox="1"/>
          <p:nvPr/>
        </p:nvSpPr>
        <p:spPr>
          <a:xfrm>
            <a:off x="808986" y="2700288"/>
            <a:ext cx="8349708" cy="769441"/>
          </a:xfrm>
          <a:prstGeom prst="rect">
            <a:avLst/>
          </a:prstGeom>
          <a:noFill/>
        </p:spPr>
        <p:txBody>
          <a:bodyPr wrap="square">
            <a:spAutoFit/>
          </a:bodyPr>
          <a:lstStyle/>
          <a:p>
            <a:r>
              <a:rPr lang="en-US" altLang="ja-JP" sz="4400" b="1" dirty="0">
                <a:solidFill>
                  <a:schemeClr val="bg1"/>
                </a:solidFill>
                <a:latin typeface="Meiryo UI" panose="020B0604030504040204" pitchFamily="34" charset="-128"/>
                <a:ea typeface="Meiryo UI" panose="020B0604030504040204" pitchFamily="34" charset="-128"/>
              </a:rPr>
              <a:t>Instagram</a:t>
            </a:r>
            <a:r>
              <a:rPr lang="ja-JP" altLang="en-US" sz="4400" b="1">
                <a:solidFill>
                  <a:schemeClr val="bg1"/>
                </a:solidFill>
                <a:latin typeface="Meiryo UI" panose="020B0604030504040204" pitchFamily="34" charset="-128"/>
                <a:ea typeface="Meiryo UI" panose="020B0604030504040204" pitchFamily="34" charset="-128"/>
              </a:rPr>
              <a:t>の活用事例</a:t>
            </a:r>
          </a:p>
        </p:txBody>
      </p:sp>
    </p:spTree>
    <p:extLst>
      <p:ext uri="{BB962C8B-B14F-4D97-AF65-F5344CB8AC3E}">
        <p14:creationId xmlns:p14="http://schemas.microsoft.com/office/powerpoint/2010/main" val="287438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a:extLst>
              <a:ext uri="{FF2B5EF4-FFF2-40B4-BE49-F238E27FC236}">
                <a16:creationId xmlns:a16="http://schemas.microsoft.com/office/drawing/2014/main" id="{A36F74BC-AE14-04AF-54DA-8CBFFA6586E8}"/>
              </a:ext>
            </a:extLst>
          </p:cNvPr>
          <p:cNvSpPr/>
          <p:nvPr/>
        </p:nvSpPr>
        <p:spPr>
          <a:xfrm>
            <a:off x="5588000" y="1765300"/>
            <a:ext cx="6299199" cy="2895600"/>
          </a:xfrm>
          <a:prstGeom prst="roundRect">
            <a:avLst>
              <a:gd name="adj" fmla="val 4825"/>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字幕 2">
            <a:extLst>
              <a:ext uri="{FF2B5EF4-FFF2-40B4-BE49-F238E27FC236}">
                <a16:creationId xmlns:a16="http://schemas.microsoft.com/office/drawing/2014/main" id="{76C11150-0EA8-787E-589B-01F8415993AC}"/>
              </a:ext>
            </a:extLst>
          </p:cNvPr>
          <p:cNvSpPr txBox="1">
            <a:spLocks/>
          </p:cNvSpPr>
          <p:nvPr/>
        </p:nvSpPr>
        <p:spPr>
          <a:xfrm flipH="1">
            <a:off x="213361" y="210289"/>
            <a:ext cx="11821886" cy="946377"/>
          </a:xfrm>
          <a:prstGeom prst="rect">
            <a:avLst/>
          </a:prstGeom>
          <a:solidFill>
            <a:schemeClr val="tx2">
              <a:lumMod val="75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5" name="字幕 2">
            <a:extLst>
              <a:ext uri="{FF2B5EF4-FFF2-40B4-BE49-F238E27FC236}">
                <a16:creationId xmlns:a16="http://schemas.microsoft.com/office/drawing/2014/main" id="{C7B9D141-45A1-B864-BD0D-68EB6165840F}"/>
              </a:ext>
            </a:extLst>
          </p:cNvPr>
          <p:cNvSpPr txBox="1">
            <a:spLocks/>
          </p:cNvSpPr>
          <p:nvPr/>
        </p:nvSpPr>
        <p:spPr>
          <a:xfrm flipH="1">
            <a:off x="169816" y="169817"/>
            <a:ext cx="11821886" cy="946377"/>
          </a:xfrm>
          <a:prstGeom prst="rect">
            <a:avLst/>
          </a:prstGeom>
          <a:solidFill>
            <a:srgbClr val="4795E4"/>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1600" b="1" dirty="0">
              <a:solidFill>
                <a:schemeClr val="bg1"/>
              </a:solidFill>
            </a:endParaRPr>
          </a:p>
        </p:txBody>
      </p:sp>
      <p:sp>
        <p:nvSpPr>
          <p:cNvPr id="4" name="タイトル 1">
            <a:extLst>
              <a:ext uri="{FF2B5EF4-FFF2-40B4-BE49-F238E27FC236}">
                <a16:creationId xmlns:a16="http://schemas.microsoft.com/office/drawing/2014/main" id="{E6FB0A28-EEC5-97CA-3CD9-3C23B6D8836A}"/>
              </a:ext>
            </a:extLst>
          </p:cNvPr>
          <p:cNvSpPr txBox="1">
            <a:spLocks/>
          </p:cNvSpPr>
          <p:nvPr/>
        </p:nvSpPr>
        <p:spPr>
          <a:xfrm>
            <a:off x="7197634" y="323207"/>
            <a:ext cx="4689565" cy="6395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1800" b="1" dirty="0">
                <a:solidFill>
                  <a:schemeClr val="bg1">
                    <a:lumMod val="95000"/>
                  </a:schemeClr>
                </a:solidFill>
                <a:latin typeface="Quicksand" pitchFamily="2" charset="0"/>
              </a:rPr>
              <a:t>Marketing Driven</a:t>
            </a:r>
            <a:endParaRPr lang="ja-JP" altLang="en-US" sz="1800" b="1" dirty="0">
              <a:solidFill>
                <a:schemeClr val="bg1">
                  <a:lumMod val="95000"/>
                </a:schemeClr>
              </a:solidFill>
              <a:latin typeface="Quicksand" pitchFamily="2" charset="0"/>
            </a:endParaRPr>
          </a:p>
        </p:txBody>
      </p:sp>
      <p:sp>
        <p:nvSpPr>
          <p:cNvPr id="6" name="テキスト ボックス 5">
            <a:extLst>
              <a:ext uri="{FF2B5EF4-FFF2-40B4-BE49-F238E27FC236}">
                <a16:creationId xmlns:a16="http://schemas.microsoft.com/office/drawing/2014/main" id="{08DD2817-5B92-A025-1371-B038DDA6C70A}"/>
              </a:ext>
            </a:extLst>
          </p:cNvPr>
          <p:cNvSpPr txBox="1"/>
          <p:nvPr/>
        </p:nvSpPr>
        <p:spPr>
          <a:xfrm>
            <a:off x="418011" y="407079"/>
            <a:ext cx="8595359" cy="584775"/>
          </a:xfrm>
          <a:prstGeom prst="rect">
            <a:avLst/>
          </a:prstGeom>
          <a:noFill/>
        </p:spPr>
        <p:txBody>
          <a:bodyPr wrap="square" rtlCol="0">
            <a:spAutoFit/>
          </a:bodyPr>
          <a:lstStyle/>
          <a:p>
            <a:r>
              <a:rPr kumimoji="1" lang="en-US" altLang="ja-JP" sz="3200" b="1" dirty="0">
                <a:solidFill>
                  <a:schemeClr val="bg1"/>
                </a:solidFill>
                <a:latin typeface="Meiryo UI" panose="020B0604030504040204" pitchFamily="34" charset="-128"/>
                <a:ea typeface="Meiryo UI" panose="020B0604030504040204" pitchFamily="34" charset="-128"/>
              </a:rPr>
              <a:t>Instagram</a:t>
            </a:r>
            <a:r>
              <a:rPr kumimoji="1" lang="ja-JP" altLang="en-US" sz="3200" b="1">
                <a:solidFill>
                  <a:schemeClr val="bg1"/>
                </a:solidFill>
                <a:latin typeface="Meiryo UI" panose="020B0604030504040204" pitchFamily="34" charset="-128"/>
                <a:ea typeface="Meiryo UI" panose="020B0604030504040204" pitchFamily="34" charset="-128"/>
              </a:rPr>
              <a:t>の活用事例①</a:t>
            </a:r>
            <a:endParaRPr kumimoji="1" lang="en-US" altLang="ja-JP" sz="3200" b="1" dirty="0">
              <a:solidFill>
                <a:schemeClr val="bg1"/>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0542BC2B-932F-2C2B-1FAD-0058AD912122}"/>
              </a:ext>
            </a:extLst>
          </p:cNvPr>
          <p:cNvSpPr txBox="1"/>
          <p:nvPr/>
        </p:nvSpPr>
        <p:spPr>
          <a:xfrm>
            <a:off x="5854696" y="2058938"/>
            <a:ext cx="6317347" cy="2308324"/>
          </a:xfrm>
          <a:prstGeom prst="rect">
            <a:avLst/>
          </a:prstGeom>
          <a:noFill/>
        </p:spPr>
        <p:txBody>
          <a:bodyPr wrap="square">
            <a:spAutoFit/>
          </a:bodyPr>
          <a:lstStyle/>
          <a:p>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商品を使ったコーディネート事例を紹介</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→商品の利用イメージの促進</a:t>
            </a:r>
            <a:endParaRPr lang="en-US" altLang="ja-JP" b="1" dirty="0">
              <a:latin typeface="Meiryo UI" panose="020B0604030504040204" pitchFamily="34" charset="-128"/>
              <a:ea typeface="Meiryo UI" panose="020B0604030504040204" pitchFamily="34" charset="-128"/>
            </a:endParaRPr>
          </a:p>
          <a:p>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●1</a:t>
            </a:r>
            <a:r>
              <a:rPr lang="ja-JP" altLang="en-US">
                <a:latin typeface="Meiryo UI" panose="020B0604030504040204" pitchFamily="34" charset="-128"/>
                <a:ea typeface="Meiryo UI" panose="020B0604030504040204" pitchFamily="34" charset="-128"/>
              </a:rPr>
              <a:t>週間コーデ、ワントーンコーデなどの記事制作</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→滞在時間の向上</a:t>
            </a:r>
            <a:endParaRPr lang="en-US" altLang="ja-JP" b="1" dirty="0">
              <a:latin typeface="Meiryo UI" panose="020B0604030504040204" pitchFamily="34" charset="-128"/>
              <a:ea typeface="Meiryo UI" panose="020B0604030504040204" pitchFamily="34" charset="-128"/>
            </a:endParaRPr>
          </a:p>
          <a:p>
            <a:endParaRPr lang="en-US" altLang="ja-JP" dirty="0">
              <a:latin typeface="Meiryo UI" panose="020B0604030504040204" pitchFamily="34" charset="-128"/>
              <a:ea typeface="Meiryo UI" panose="020B0604030504040204" pitchFamily="34" charset="-128"/>
            </a:endParaRPr>
          </a:p>
          <a:p>
            <a:r>
              <a:rPr lang="en-US" altLang="ja-JP" dirty="0">
                <a:latin typeface="Meiryo UI" panose="020B0604030504040204" pitchFamily="34" charset="-128"/>
                <a:ea typeface="Meiryo UI" panose="020B0604030504040204" pitchFamily="34" charset="-128"/>
              </a:rPr>
              <a:t>●</a:t>
            </a:r>
            <a:r>
              <a:rPr lang="ja-JP" altLang="en-US">
                <a:latin typeface="Meiryo UI" panose="020B0604030504040204" pitchFamily="34" charset="-128"/>
                <a:ea typeface="Meiryo UI" panose="020B0604030504040204" pitchFamily="34" charset="-128"/>
              </a:rPr>
              <a:t>タグの付け方をプロフィールにて提案</a:t>
            </a:r>
            <a:endParaRPr lang="en-US" altLang="ja-JP" dirty="0">
              <a:latin typeface="Meiryo UI" panose="020B0604030504040204" pitchFamily="34" charset="-128"/>
              <a:ea typeface="Meiryo UI" panose="020B0604030504040204" pitchFamily="34" charset="-128"/>
            </a:endParaRPr>
          </a:p>
          <a:p>
            <a:r>
              <a:rPr lang="ja-JP" altLang="en-US" b="1">
                <a:latin typeface="Meiryo UI" panose="020B0604030504040204" pitchFamily="34" charset="-128"/>
                <a:ea typeface="Meiryo UI" panose="020B0604030504040204" pitchFamily="34" charset="-128"/>
              </a:rPr>
              <a:t>→ユーザーの投稿が増え、トレンドに上がりやすくする工夫</a:t>
            </a:r>
          </a:p>
        </p:txBody>
      </p:sp>
      <p:pic>
        <p:nvPicPr>
          <p:cNvPr id="13" name="図 1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F03F18B-61B6-5E32-897E-D2E5F61DC1D8}"/>
              </a:ext>
            </a:extLst>
          </p:cNvPr>
          <p:cNvPicPr>
            <a:picLocks noChangeAspect="1"/>
          </p:cNvPicPr>
          <p:nvPr/>
        </p:nvPicPr>
        <p:blipFill rotWithShape="1">
          <a:blip r:embed="rId2"/>
          <a:srcRect t="49391"/>
          <a:stretch/>
        </p:blipFill>
        <p:spPr>
          <a:xfrm>
            <a:off x="375198" y="3387254"/>
            <a:ext cx="2449283" cy="2264246"/>
          </a:xfrm>
          <a:prstGeom prst="rect">
            <a:avLst/>
          </a:prstGeom>
        </p:spPr>
      </p:pic>
      <p:pic>
        <p:nvPicPr>
          <p:cNvPr id="14" name="図 1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706429B-1896-A44F-3528-C19B83FE0A66}"/>
              </a:ext>
            </a:extLst>
          </p:cNvPr>
          <p:cNvPicPr>
            <a:picLocks noChangeAspect="1"/>
          </p:cNvPicPr>
          <p:nvPr/>
        </p:nvPicPr>
        <p:blipFill rotWithShape="1">
          <a:blip r:embed="rId2"/>
          <a:srcRect b="57222"/>
          <a:stretch/>
        </p:blipFill>
        <p:spPr>
          <a:xfrm>
            <a:off x="324398" y="1353456"/>
            <a:ext cx="2709585" cy="2117290"/>
          </a:xfrm>
          <a:prstGeom prst="rect">
            <a:avLst/>
          </a:prstGeom>
        </p:spPr>
      </p:pic>
      <p:pic>
        <p:nvPicPr>
          <p:cNvPr id="16" name="図 15" descr="写真, 異なる, 項目, です が含まれている画像&#10;&#10;自動的に生成された説明">
            <a:extLst>
              <a:ext uri="{FF2B5EF4-FFF2-40B4-BE49-F238E27FC236}">
                <a16:creationId xmlns:a16="http://schemas.microsoft.com/office/drawing/2014/main" id="{6F5B6248-27E0-E5FE-E749-443ADD7A12A6}"/>
              </a:ext>
            </a:extLst>
          </p:cNvPr>
          <p:cNvPicPr>
            <a:picLocks noChangeAspect="1"/>
          </p:cNvPicPr>
          <p:nvPr/>
        </p:nvPicPr>
        <p:blipFill>
          <a:blip r:embed="rId3"/>
          <a:stretch>
            <a:fillRect/>
          </a:stretch>
        </p:blipFill>
        <p:spPr>
          <a:xfrm>
            <a:off x="3033983" y="2630040"/>
            <a:ext cx="2449283" cy="3820881"/>
          </a:xfrm>
          <a:prstGeom prst="rect">
            <a:avLst/>
          </a:prstGeom>
        </p:spPr>
      </p:pic>
    </p:spTree>
    <p:extLst>
      <p:ext uri="{BB962C8B-B14F-4D97-AF65-F5344CB8AC3E}">
        <p14:creationId xmlns:p14="http://schemas.microsoft.com/office/powerpoint/2010/main" val="314245334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455</TotalTime>
  <Words>2672</Words>
  <Application>Microsoft Office PowerPoint</Application>
  <PresentationFormat>ワイド画面</PresentationFormat>
  <Paragraphs>216</Paragraphs>
  <Slides>28</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28</vt:i4>
      </vt:variant>
    </vt:vector>
  </HeadingPairs>
  <TitlesOfParts>
    <vt:vector size="36" baseType="lpstr">
      <vt:lpstr>Avenir Next Demi Bold</vt:lpstr>
      <vt:lpstr>Meiryo UI</vt:lpstr>
      <vt:lpstr>Noto Sans JP Bold</vt:lpstr>
      <vt:lpstr>Quicksand</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y_saito</dc:creator>
  <cp:lastModifiedBy>雄大 塙</cp:lastModifiedBy>
  <cp:revision>9</cp:revision>
  <dcterms:created xsi:type="dcterms:W3CDTF">2023-11-01T05:08:23Z</dcterms:created>
  <dcterms:modified xsi:type="dcterms:W3CDTF">2023-11-09T05:25:12Z</dcterms:modified>
</cp:coreProperties>
</file>