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6" r:id="rId1"/>
    <p:sldMasterId id="2147483978" r:id="rId2"/>
    <p:sldMasterId id="2147483990" r:id="rId3"/>
    <p:sldMasterId id="2147484002"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C7FF"/>
    <a:srgbClr val="9BAFB5"/>
    <a:srgbClr val="35A3FD"/>
    <a:srgbClr val="93E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21479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92628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382093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645309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931800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28453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999011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138253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977512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81666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40248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510095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741976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388424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29241651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2495334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740903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7280353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134163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7243745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2193537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93435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2895355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8136187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034141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953367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2509766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EAC1430C-D4D7-4539-8D4D-A19D3835F293}" type="datetimeFigureOut">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kumimoji="1" lang="ja-JP" alt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509902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4555178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8999727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3473110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938219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66495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3623786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5742202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ja-JP" altLang="en-US"/>
              <a:t>マスター テキストの書式設定</a:t>
            </a:r>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8633944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EAC1430C-D4D7-4539-8D4D-A19D3835F293}" type="datetimeFigureOut">
              <a:rPr kumimoji="1" lang="ja-JP" altLang="en-US" smtClean="0"/>
              <a:t>2023/6/5</a:t>
            </a:fld>
            <a:endParaRPr kumimoji="1" lang="ja-JP" alt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kumimoji="1" lang="ja-JP" alt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47396806"/>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25350358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8541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03140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73206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8201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4513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C1430C-D4D7-4539-8D4D-A19D3835F293}"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347692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323581844"/>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651538706"/>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1215867657"/>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AC1430C-D4D7-4539-8D4D-A19D3835F293}" type="datetimeFigureOut">
              <a:rPr kumimoji="1" lang="ja-JP" altLang="en-US" smtClean="0"/>
              <a:t>2023/6/5</a:t>
            </a:fld>
            <a:endParaRPr kumimoji="1" lang="ja-JP" alt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kumimoji="1" lang="ja-JP" alt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2209308C-5B7B-4F36-8565-B70E1B5F58AC}" type="slidenum">
              <a:rPr kumimoji="1" lang="ja-JP" altLang="en-US" smtClean="0"/>
              <a:t>‹#›</a:t>
            </a:fld>
            <a:endParaRPr kumimoji="1" lang="ja-JP" altLang="en-US"/>
          </a:p>
        </p:txBody>
      </p:sp>
    </p:spTree>
    <p:extLst>
      <p:ext uri="{BB962C8B-B14F-4D97-AF65-F5344CB8AC3E}">
        <p14:creationId xmlns:p14="http://schemas.microsoft.com/office/powerpoint/2010/main" val="2945117622"/>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txStyles>
    <p:titleStyle>
      <a:lvl1pPr algn="l" defTabSz="914400" rtl="0" eaLnBrk="1" latinLnBrk="0" hangingPunct="1">
        <a:lnSpc>
          <a:spcPct val="85000"/>
        </a:lnSpc>
        <a:spcBef>
          <a:spcPct val="0"/>
        </a:spcBef>
        <a:buNone/>
        <a:defRPr kumimoji="1"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hyperlink" Target="mailto:hanawa@so-ha.co.jp" TargetMode="Externa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5C7FF"/>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CD66F3-B325-2CA4-7274-BA76C3610694}"/>
              </a:ext>
            </a:extLst>
          </p:cNvPr>
          <p:cNvSpPr>
            <a:spLocks noGrp="1"/>
          </p:cNvSpPr>
          <p:nvPr>
            <p:ph type="ctrTitle"/>
          </p:nvPr>
        </p:nvSpPr>
        <p:spPr>
          <a:xfrm>
            <a:off x="1524000" y="2509934"/>
            <a:ext cx="9144000" cy="1860611"/>
          </a:xfrm>
          <a:noFill/>
        </p:spPr>
        <p:txBody>
          <a:bodyPr>
            <a:normAutofit/>
          </a:bodyPr>
          <a:lstStyle/>
          <a:p>
            <a:r>
              <a:rPr kumimoji="1" lang="en-US" altLang="ja-JP" sz="9600" dirty="0">
                <a:latin typeface="メイリオ" panose="020B0604030504040204" pitchFamily="50" charset="-128"/>
                <a:ea typeface="メイリオ" panose="020B0604030504040204" pitchFamily="50" charset="-128"/>
              </a:rPr>
              <a:t>PEST</a:t>
            </a:r>
            <a:r>
              <a:rPr kumimoji="1" lang="ja-JP" altLang="en-US" sz="9600" dirty="0">
                <a:latin typeface="メイリオ" panose="020B0604030504040204" pitchFamily="50" charset="-128"/>
                <a:ea typeface="メイリオ" panose="020B0604030504040204" pitchFamily="50" charset="-128"/>
              </a:rPr>
              <a:t>分析</a:t>
            </a:r>
          </a:p>
        </p:txBody>
      </p:sp>
    </p:spTree>
    <p:extLst>
      <p:ext uri="{BB962C8B-B14F-4D97-AF65-F5344CB8AC3E}">
        <p14:creationId xmlns:p14="http://schemas.microsoft.com/office/powerpoint/2010/main" val="274268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577251-E82D-65C2-21D1-EA158E81CE30}"/>
              </a:ext>
            </a:extLst>
          </p:cNvPr>
          <p:cNvSpPr>
            <a:spLocks noGrp="1"/>
          </p:cNvSpPr>
          <p:nvPr>
            <p:ph type="title"/>
          </p:nvPr>
        </p:nvSpPr>
        <p:spPr>
          <a:xfrm>
            <a:off x="2231136" y="422826"/>
            <a:ext cx="7729728" cy="584707"/>
          </a:xfrm>
        </p:spPr>
        <p:txBody>
          <a:bodyPr>
            <a:noAutofit/>
          </a:bodyPr>
          <a:lstStyle/>
          <a:p>
            <a:r>
              <a:rPr kumimoji="1" lang="en-US" altLang="ja-JP" sz="4000" dirty="0">
                <a:latin typeface="メイリオ" panose="020B0604030504040204" pitchFamily="50" charset="-128"/>
                <a:ea typeface="メイリオ" panose="020B0604030504040204" pitchFamily="50" charset="-128"/>
              </a:rPr>
              <a:t>PEST</a:t>
            </a:r>
            <a:r>
              <a:rPr kumimoji="1" lang="ja-JP" altLang="en-US" sz="4000" dirty="0">
                <a:latin typeface="メイリオ" panose="020B0604030504040204" pitchFamily="50" charset="-128"/>
                <a:ea typeface="メイリオ" panose="020B0604030504040204" pitchFamily="50" charset="-128"/>
              </a:rPr>
              <a:t>分析のテンプレート</a:t>
            </a:r>
          </a:p>
        </p:txBody>
      </p:sp>
      <p:sp>
        <p:nvSpPr>
          <p:cNvPr id="4" name="タイトル 1">
            <a:extLst>
              <a:ext uri="{FF2B5EF4-FFF2-40B4-BE49-F238E27FC236}">
                <a16:creationId xmlns:a16="http://schemas.microsoft.com/office/drawing/2014/main" id="{10198A94-73FA-3778-87FB-42D789C787B6}"/>
              </a:ext>
            </a:extLst>
          </p:cNvPr>
          <p:cNvSpPr txBox="1">
            <a:spLocks/>
          </p:cNvSpPr>
          <p:nvPr/>
        </p:nvSpPr>
        <p:spPr bwMode="black">
          <a:xfrm>
            <a:off x="1096602" y="1393402"/>
            <a:ext cx="4940129" cy="18947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endParaRPr lang="ja-JP" altLang="en-US" sz="1200" dirty="0">
              <a:latin typeface="メイリオ" panose="020B0604030504040204" pitchFamily="50" charset="-128"/>
              <a:ea typeface="メイリオ" panose="020B0604030504040204" pitchFamily="50" charset="-128"/>
            </a:endParaRPr>
          </a:p>
        </p:txBody>
      </p:sp>
      <p:sp>
        <p:nvSpPr>
          <p:cNvPr id="7" name="タイトル 1">
            <a:extLst>
              <a:ext uri="{FF2B5EF4-FFF2-40B4-BE49-F238E27FC236}">
                <a16:creationId xmlns:a16="http://schemas.microsoft.com/office/drawing/2014/main" id="{97B06AB6-9D1E-0093-97D2-02C62D4644D6}"/>
              </a:ext>
            </a:extLst>
          </p:cNvPr>
          <p:cNvSpPr txBox="1">
            <a:spLocks/>
          </p:cNvSpPr>
          <p:nvPr/>
        </p:nvSpPr>
        <p:spPr bwMode="black">
          <a:xfrm>
            <a:off x="1096603" y="3391535"/>
            <a:ext cx="4940128" cy="18947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endParaRPr lang="ja-JP" altLang="en-US" sz="1200" dirty="0">
              <a:latin typeface="メイリオ" panose="020B0604030504040204" pitchFamily="50" charset="-128"/>
              <a:ea typeface="メイリオ" panose="020B0604030504040204" pitchFamily="50" charset="-128"/>
            </a:endParaRPr>
          </a:p>
        </p:txBody>
      </p:sp>
      <p:sp>
        <p:nvSpPr>
          <p:cNvPr id="8" name="タイトル 1">
            <a:extLst>
              <a:ext uri="{FF2B5EF4-FFF2-40B4-BE49-F238E27FC236}">
                <a16:creationId xmlns:a16="http://schemas.microsoft.com/office/drawing/2014/main" id="{AF5E4886-A8D2-6763-1B79-050E346F77A8}"/>
              </a:ext>
            </a:extLst>
          </p:cNvPr>
          <p:cNvSpPr txBox="1">
            <a:spLocks/>
          </p:cNvSpPr>
          <p:nvPr/>
        </p:nvSpPr>
        <p:spPr bwMode="black">
          <a:xfrm>
            <a:off x="6155268" y="1393402"/>
            <a:ext cx="4940130" cy="18947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endParaRPr lang="ja-JP" altLang="en-US" sz="1200"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064A2443-2E73-9B2A-148E-861BAE52E80B}"/>
              </a:ext>
            </a:extLst>
          </p:cNvPr>
          <p:cNvSpPr txBox="1">
            <a:spLocks/>
          </p:cNvSpPr>
          <p:nvPr/>
        </p:nvSpPr>
        <p:spPr bwMode="black">
          <a:xfrm>
            <a:off x="6155268" y="3391535"/>
            <a:ext cx="4940130" cy="18947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endParaRPr lang="ja-JP" altLang="en-US" sz="1200" dirty="0">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FCCAD792-95A3-8C92-226D-FB92F9C4BBE4}"/>
              </a:ext>
            </a:extLst>
          </p:cNvPr>
          <p:cNvSpPr txBox="1">
            <a:spLocks/>
          </p:cNvSpPr>
          <p:nvPr/>
        </p:nvSpPr>
        <p:spPr bwMode="black">
          <a:xfrm>
            <a:off x="1096602" y="5528733"/>
            <a:ext cx="9998796" cy="1010242"/>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r>
              <a:rPr lang="ja-JP" altLang="en-US" sz="1200" dirty="0">
                <a:latin typeface="メイリオ" panose="020B0604030504040204" pitchFamily="50" charset="-128"/>
                <a:ea typeface="メイリオ" panose="020B0604030504040204" pitchFamily="50" charset="-128"/>
              </a:rPr>
              <a:t>結論：</a:t>
            </a:r>
            <a:endParaRPr lang="en-US" altLang="ja-JP" sz="1200" dirty="0">
              <a:latin typeface="メイリオ" panose="020B0604030504040204" pitchFamily="50" charset="-128"/>
              <a:ea typeface="メイリオ" panose="020B0604030504040204" pitchFamily="50" charset="-128"/>
            </a:endParaRPr>
          </a:p>
        </p:txBody>
      </p:sp>
      <p:sp>
        <p:nvSpPr>
          <p:cNvPr id="11" name="タイトル 1">
            <a:extLst>
              <a:ext uri="{FF2B5EF4-FFF2-40B4-BE49-F238E27FC236}">
                <a16:creationId xmlns:a16="http://schemas.microsoft.com/office/drawing/2014/main" id="{BBD3157D-9570-73F8-FAEA-E0E381AE1738}"/>
              </a:ext>
            </a:extLst>
          </p:cNvPr>
          <p:cNvSpPr txBox="1">
            <a:spLocks/>
          </p:cNvSpPr>
          <p:nvPr/>
        </p:nvSpPr>
        <p:spPr bwMode="black">
          <a:xfrm>
            <a:off x="1096602" y="1394187"/>
            <a:ext cx="4940129" cy="358413"/>
          </a:xfrm>
          <a:prstGeom prst="rect">
            <a:avLst/>
          </a:prstGeom>
          <a:solidFill>
            <a:srgbClr val="9BAFB5"/>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1000" dirty="0">
                <a:latin typeface="メイリオ" panose="020B0604030504040204" pitchFamily="50" charset="-128"/>
                <a:ea typeface="メイリオ" panose="020B0604030504040204" pitchFamily="50" charset="-128"/>
              </a:rPr>
              <a:t>Politics</a:t>
            </a:r>
            <a:r>
              <a:rPr lang="ja-JP" altLang="en-US" sz="1000" dirty="0">
                <a:latin typeface="メイリオ" panose="020B0604030504040204" pitchFamily="50" charset="-128"/>
                <a:ea typeface="メイリオ" panose="020B0604030504040204" pitchFamily="50" charset="-128"/>
              </a:rPr>
              <a:t>（政治的観点）</a:t>
            </a:r>
          </a:p>
        </p:txBody>
      </p:sp>
      <p:sp>
        <p:nvSpPr>
          <p:cNvPr id="12" name="タイトル 1">
            <a:extLst>
              <a:ext uri="{FF2B5EF4-FFF2-40B4-BE49-F238E27FC236}">
                <a16:creationId xmlns:a16="http://schemas.microsoft.com/office/drawing/2014/main" id="{45AC0AD6-CBDB-2883-B258-0B5BC4C41F0B}"/>
              </a:ext>
            </a:extLst>
          </p:cNvPr>
          <p:cNvSpPr txBox="1">
            <a:spLocks/>
          </p:cNvSpPr>
          <p:nvPr/>
        </p:nvSpPr>
        <p:spPr bwMode="black">
          <a:xfrm>
            <a:off x="6155269" y="1392502"/>
            <a:ext cx="4940129" cy="358413"/>
          </a:xfrm>
          <a:prstGeom prst="rect">
            <a:avLst/>
          </a:prstGeom>
          <a:solidFill>
            <a:srgbClr val="9BAFB5"/>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1000" dirty="0">
                <a:latin typeface="メイリオ" panose="020B0604030504040204" pitchFamily="50" charset="-128"/>
                <a:ea typeface="メイリオ" panose="020B0604030504040204" pitchFamily="50" charset="-128"/>
              </a:rPr>
              <a:t>Economy</a:t>
            </a:r>
            <a:r>
              <a:rPr lang="ja-JP" altLang="en-US" sz="1000" dirty="0">
                <a:latin typeface="メイリオ" panose="020B0604030504040204" pitchFamily="50" charset="-128"/>
                <a:ea typeface="メイリオ" panose="020B0604030504040204" pitchFamily="50" charset="-128"/>
              </a:rPr>
              <a:t>（経済的観点）</a:t>
            </a:r>
          </a:p>
        </p:txBody>
      </p:sp>
      <p:sp>
        <p:nvSpPr>
          <p:cNvPr id="13" name="タイトル 1">
            <a:extLst>
              <a:ext uri="{FF2B5EF4-FFF2-40B4-BE49-F238E27FC236}">
                <a16:creationId xmlns:a16="http://schemas.microsoft.com/office/drawing/2014/main" id="{623368BD-D7C5-65A0-18D9-3B69A3C9FA7F}"/>
              </a:ext>
            </a:extLst>
          </p:cNvPr>
          <p:cNvSpPr txBox="1">
            <a:spLocks/>
          </p:cNvSpPr>
          <p:nvPr/>
        </p:nvSpPr>
        <p:spPr bwMode="black">
          <a:xfrm>
            <a:off x="1096601" y="3391535"/>
            <a:ext cx="4940129" cy="358413"/>
          </a:xfrm>
          <a:prstGeom prst="rect">
            <a:avLst/>
          </a:prstGeom>
          <a:solidFill>
            <a:srgbClr val="9BAFB5"/>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1000" dirty="0">
                <a:latin typeface="メイリオ" panose="020B0604030504040204" pitchFamily="50" charset="-128"/>
                <a:ea typeface="メイリオ" panose="020B0604030504040204" pitchFamily="50" charset="-128"/>
              </a:rPr>
              <a:t>Society</a:t>
            </a:r>
            <a:r>
              <a:rPr lang="ja-JP" altLang="en-US" sz="1000" dirty="0">
                <a:latin typeface="メイリオ" panose="020B0604030504040204" pitchFamily="50" charset="-128"/>
                <a:ea typeface="メイリオ" panose="020B0604030504040204" pitchFamily="50" charset="-128"/>
              </a:rPr>
              <a:t>（社会的観点）</a:t>
            </a:r>
          </a:p>
        </p:txBody>
      </p:sp>
      <p:sp>
        <p:nvSpPr>
          <p:cNvPr id="14" name="タイトル 1">
            <a:extLst>
              <a:ext uri="{FF2B5EF4-FFF2-40B4-BE49-F238E27FC236}">
                <a16:creationId xmlns:a16="http://schemas.microsoft.com/office/drawing/2014/main" id="{41F84CAC-2BDC-E9C3-C475-7174F892CFFF}"/>
              </a:ext>
            </a:extLst>
          </p:cNvPr>
          <p:cNvSpPr txBox="1">
            <a:spLocks/>
          </p:cNvSpPr>
          <p:nvPr/>
        </p:nvSpPr>
        <p:spPr bwMode="black">
          <a:xfrm>
            <a:off x="6155268" y="3391535"/>
            <a:ext cx="4940129" cy="358413"/>
          </a:xfrm>
          <a:prstGeom prst="rect">
            <a:avLst/>
          </a:prstGeom>
          <a:solidFill>
            <a:srgbClr val="9BAFB5"/>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1000" dirty="0">
                <a:latin typeface="メイリオ" panose="020B0604030504040204" pitchFamily="50" charset="-128"/>
                <a:ea typeface="メイリオ" panose="020B0604030504040204" pitchFamily="50" charset="-128"/>
              </a:rPr>
              <a:t>Technology</a:t>
            </a:r>
            <a:r>
              <a:rPr lang="ja-JP" altLang="en-US" sz="1000" dirty="0">
                <a:latin typeface="メイリオ" panose="020B0604030504040204" pitchFamily="50" charset="-128"/>
                <a:ea typeface="メイリオ" panose="020B0604030504040204" pitchFamily="50" charset="-128"/>
              </a:rPr>
              <a:t>（技術的観点）</a:t>
            </a:r>
          </a:p>
        </p:txBody>
      </p:sp>
    </p:spTree>
    <p:extLst>
      <p:ext uri="{BB962C8B-B14F-4D97-AF65-F5344CB8AC3E}">
        <p14:creationId xmlns:p14="http://schemas.microsoft.com/office/powerpoint/2010/main" val="179337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577251-E82D-65C2-21D1-EA158E81CE30}"/>
              </a:ext>
            </a:extLst>
          </p:cNvPr>
          <p:cNvSpPr>
            <a:spLocks noGrp="1"/>
          </p:cNvSpPr>
          <p:nvPr>
            <p:ph type="title"/>
          </p:nvPr>
        </p:nvSpPr>
        <p:spPr>
          <a:xfrm>
            <a:off x="2231136" y="422826"/>
            <a:ext cx="7729728" cy="584707"/>
          </a:xfrm>
        </p:spPr>
        <p:txBody>
          <a:bodyPr>
            <a:normAutofit/>
          </a:bodyPr>
          <a:lstStyle/>
          <a:p>
            <a:r>
              <a:rPr kumimoji="1" lang="en-US" altLang="ja-JP" sz="3200" dirty="0">
                <a:latin typeface="メイリオ" panose="020B0604030504040204" pitchFamily="50" charset="-128"/>
                <a:ea typeface="メイリオ" panose="020B0604030504040204" pitchFamily="50" charset="-128"/>
              </a:rPr>
              <a:t>PEST</a:t>
            </a:r>
            <a:r>
              <a:rPr kumimoji="1" lang="ja-JP" altLang="en-US" sz="3200" dirty="0">
                <a:latin typeface="メイリオ" panose="020B0604030504040204" pitchFamily="50" charset="-128"/>
                <a:ea typeface="メイリオ" panose="020B0604030504040204" pitchFamily="50" charset="-128"/>
              </a:rPr>
              <a:t>分析の例（コーヒー豆の販売事業）</a:t>
            </a:r>
          </a:p>
        </p:txBody>
      </p:sp>
      <p:sp>
        <p:nvSpPr>
          <p:cNvPr id="4" name="タイトル 1">
            <a:extLst>
              <a:ext uri="{FF2B5EF4-FFF2-40B4-BE49-F238E27FC236}">
                <a16:creationId xmlns:a16="http://schemas.microsoft.com/office/drawing/2014/main" id="{10198A94-73FA-3778-87FB-42D789C787B6}"/>
              </a:ext>
            </a:extLst>
          </p:cNvPr>
          <p:cNvSpPr txBox="1">
            <a:spLocks/>
          </p:cNvSpPr>
          <p:nvPr/>
        </p:nvSpPr>
        <p:spPr bwMode="black">
          <a:xfrm>
            <a:off x="1096602" y="1393402"/>
            <a:ext cx="4940129" cy="18947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r>
              <a:rPr lang="ja-JP" altLang="en-US" sz="1200" dirty="0">
                <a:latin typeface="メイリオ" panose="020B0604030504040204" pitchFamily="50" charset="-128"/>
                <a:ea typeface="メイリオ" panose="020B0604030504040204" pitchFamily="50" charset="-128"/>
              </a:rPr>
              <a:t>コロナにより在宅・リモートワークが進んだ。</a:t>
            </a:r>
            <a:endParaRPr lang="en-US" altLang="ja-JP" sz="1200" dirty="0">
              <a:latin typeface="メイリオ" panose="020B0604030504040204" pitchFamily="50" charset="-128"/>
              <a:ea typeface="メイリオ" panose="020B0604030504040204" pitchFamily="50" charset="-128"/>
            </a:endParaRPr>
          </a:p>
          <a:p>
            <a:pPr algn="l"/>
            <a:r>
              <a:rPr lang="ja-JP" altLang="en-US" sz="1200" dirty="0">
                <a:latin typeface="メイリオ" panose="020B0604030504040204" pitchFamily="50" charset="-128"/>
                <a:ea typeface="メイリオ" panose="020B0604030504040204" pitchFamily="50" charset="-128"/>
              </a:rPr>
              <a:t>働き方改革の推進もあり労働環境が改善されてきている。</a:t>
            </a:r>
            <a:endParaRPr lang="en-US" altLang="ja-JP" sz="1200" dirty="0">
              <a:latin typeface="メイリオ" panose="020B0604030504040204" pitchFamily="50" charset="-128"/>
              <a:ea typeface="メイリオ" panose="020B0604030504040204" pitchFamily="50" charset="-128"/>
            </a:endParaRPr>
          </a:p>
        </p:txBody>
      </p:sp>
      <p:sp>
        <p:nvSpPr>
          <p:cNvPr id="7" name="タイトル 1">
            <a:extLst>
              <a:ext uri="{FF2B5EF4-FFF2-40B4-BE49-F238E27FC236}">
                <a16:creationId xmlns:a16="http://schemas.microsoft.com/office/drawing/2014/main" id="{97B06AB6-9D1E-0093-97D2-02C62D4644D6}"/>
              </a:ext>
            </a:extLst>
          </p:cNvPr>
          <p:cNvSpPr txBox="1">
            <a:spLocks/>
          </p:cNvSpPr>
          <p:nvPr/>
        </p:nvSpPr>
        <p:spPr bwMode="black">
          <a:xfrm>
            <a:off x="1096603" y="3391535"/>
            <a:ext cx="4940128" cy="18947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r>
              <a:rPr lang="ja-JP" altLang="en-US" sz="1200" dirty="0">
                <a:latin typeface="メイリオ" panose="020B0604030504040204" pitchFamily="50" charset="-128"/>
                <a:ea typeface="メイリオ" panose="020B0604030504040204" pitchFamily="50" charset="-128"/>
              </a:rPr>
              <a:t>在宅・リモートワークの導入率は〇</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。コロナ明けで継続して在宅・リモートワークを推進する企業は〇</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algn="l"/>
            <a:endParaRPr lang="en-US" altLang="ja-JP" sz="1200" dirty="0">
              <a:latin typeface="メイリオ" panose="020B0604030504040204" pitchFamily="50" charset="-128"/>
              <a:ea typeface="メイリオ" panose="020B0604030504040204" pitchFamily="50" charset="-128"/>
            </a:endParaRPr>
          </a:p>
          <a:p>
            <a:pPr algn="l"/>
            <a:r>
              <a:rPr lang="ja-JP" altLang="en-US" sz="1200" dirty="0">
                <a:latin typeface="メイリオ" panose="020B0604030504040204" pitchFamily="50" charset="-128"/>
                <a:ea typeface="メイリオ" panose="020B0604030504040204" pitchFamily="50" charset="-128"/>
              </a:rPr>
              <a:t>温暖化が進めば</a:t>
            </a:r>
            <a:r>
              <a:rPr lang="en-US" altLang="ja-JP" sz="1200" dirty="0">
                <a:latin typeface="メイリオ" panose="020B0604030504040204" pitchFamily="50" charset="-128"/>
                <a:ea typeface="メイリオ" panose="020B0604030504040204" pitchFamily="50" charset="-128"/>
              </a:rPr>
              <a:t>2050</a:t>
            </a:r>
            <a:r>
              <a:rPr lang="ja-JP" altLang="en-US" sz="1200" dirty="0">
                <a:latin typeface="メイリオ" panose="020B0604030504040204" pitchFamily="50" charset="-128"/>
                <a:ea typeface="メイリオ" panose="020B0604030504040204" pitchFamily="50" charset="-128"/>
              </a:rPr>
              <a:t>年にはアラビカ種（コーヒー種類）の産地が減少する恐れがある。</a:t>
            </a:r>
          </a:p>
        </p:txBody>
      </p:sp>
      <p:sp>
        <p:nvSpPr>
          <p:cNvPr id="8" name="タイトル 1">
            <a:extLst>
              <a:ext uri="{FF2B5EF4-FFF2-40B4-BE49-F238E27FC236}">
                <a16:creationId xmlns:a16="http://schemas.microsoft.com/office/drawing/2014/main" id="{AF5E4886-A8D2-6763-1B79-050E346F77A8}"/>
              </a:ext>
            </a:extLst>
          </p:cNvPr>
          <p:cNvSpPr txBox="1">
            <a:spLocks/>
          </p:cNvSpPr>
          <p:nvPr/>
        </p:nvSpPr>
        <p:spPr bwMode="black">
          <a:xfrm>
            <a:off x="6155268" y="1393402"/>
            <a:ext cx="4940130" cy="18947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r>
              <a:rPr lang="ja-JP" altLang="en-US" sz="1200" dirty="0">
                <a:latin typeface="メイリオ" panose="020B0604030504040204" pitchFamily="50" charset="-128"/>
                <a:ea typeface="メイリオ" panose="020B0604030504040204" pitchFamily="50" charset="-128"/>
              </a:rPr>
              <a:t>コーヒーの生豆は輸入物の為、値段が高騰している。一時的に豆が手に入れずらい状況も。スペシャリティコーヒーと呼ばれる豆の登場もあり、コーヒーの値段にもばらつきが出てきている。</a:t>
            </a:r>
          </a:p>
        </p:txBody>
      </p:sp>
      <p:sp>
        <p:nvSpPr>
          <p:cNvPr id="9" name="タイトル 1">
            <a:extLst>
              <a:ext uri="{FF2B5EF4-FFF2-40B4-BE49-F238E27FC236}">
                <a16:creationId xmlns:a16="http://schemas.microsoft.com/office/drawing/2014/main" id="{064A2443-2E73-9B2A-148E-861BAE52E80B}"/>
              </a:ext>
            </a:extLst>
          </p:cNvPr>
          <p:cNvSpPr txBox="1">
            <a:spLocks/>
          </p:cNvSpPr>
          <p:nvPr/>
        </p:nvSpPr>
        <p:spPr bwMode="black">
          <a:xfrm>
            <a:off x="6155268" y="3391535"/>
            <a:ext cx="4940130" cy="18947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r>
              <a:rPr lang="ja-JP" altLang="en-US" sz="1200" dirty="0">
                <a:latin typeface="メイリオ" panose="020B0604030504040204" pitchFamily="50" charset="-128"/>
                <a:ea typeface="メイリオ" panose="020B0604030504040204" pitchFamily="50" charset="-128"/>
              </a:rPr>
              <a:t>自宅で気軽に美味しいコーヒーが淹れられるコーヒーマシンが増えてきている。ハンドドリップで入れる場合でも、お店と変わらない味が出せる商品も開発されている。</a:t>
            </a:r>
          </a:p>
        </p:txBody>
      </p:sp>
      <p:sp>
        <p:nvSpPr>
          <p:cNvPr id="10" name="タイトル 1">
            <a:extLst>
              <a:ext uri="{FF2B5EF4-FFF2-40B4-BE49-F238E27FC236}">
                <a16:creationId xmlns:a16="http://schemas.microsoft.com/office/drawing/2014/main" id="{FCCAD792-95A3-8C92-226D-FB92F9C4BBE4}"/>
              </a:ext>
            </a:extLst>
          </p:cNvPr>
          <p:cNvSpPr txBox="1">
            <a:spLocks/>
          </p:cNvSpPr>
          <p:nvPr/>
        </p:nvSpPr>
        <p:spPr bwMode="black">
          <a:xfrm>
            <a:off x="1096602" y="5528733"/>
            <a:ext cx="9998796" cy="1010242"/>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pPr algn="l"/>
            <a:r>
              <a:rPr lang="ja-JP" altLang="en-US" sz="1200" dirty="0">
                <a:latin typeface="メイリオ" panose="020B0604030504040204" pitchFamily="50" charset="-128"/>
                <a:ea typeface="メイリオ" panose="020B0604030504040204" pitchFamily="50" charset="-128"/>
              </a:rPr>
              <a:t>結論：コロナの影響もあり、在宅・リモートワークの導入が進められた。そのおかげで、自宅で豆からコーヒーを淹れて飲む人は増えていくと予想できる。コーヒー豆の需要に伴い、自宅で淹れるためのコーヒーグッズも同様に需要が高まる。事業としてどういった形で新しいライフスタイルに溶け込めるのかが成功のカギとなるだろう。</a:t>
            </a:r>
            <a:endParaRPr lang="en-US" altLang="ja-JP" sz="1200" dirty="0">
              <a:latin typeface="メイリオ" panose="020B0604030504040204" pitchFamily="50" charset="-128"/>
              <a:ea typeface="メイリオ" panose="020B0604030504040204" pitchFamily="50" charset="-128"/>
            </a:endParaRPr>
          </a:p>
        </p:txBody>
      </p:sp>
      <p:sp>
        <p:nvSpPr>
          <p:cNvPr id="11" name="タイトル 1">
            <a:extLst>
              <a:ext uri="{FF2B5EF4-FFF2-40B4-BE49-F238E27FC236}">
                <a16:creationId xmlns:a16="http://schemas.microsoft.com/office/drawing/2014/main" id="{BBD3157D-9570-73F8-FAEA-E0E381AE1738}"/>
              </a:ext>
            </a:extLst>
          </p:cNvPr>
          <p:cNvSpPr txBox="1">
            <a:spLocks/>
          </p:cNvSpPr>
          <p:nvPr/>
        </p:nvSpPr>
        <p:spPr bwMode="black">
          <a:xfrm>
            <a:off x="1096602" y="1394187"/>
            <a:ext cx="4940129" cy="358413"/>
          </a:xfrm>
          <a:prstGeom prst="rect">
            <a:avLst/>
          </a:prstGeom>
          <a:solidFill>
            <a:srgbClr val="9BAFB5"/>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1000" dirty="0">
                <a:latin typeface="メイリオ" panose="020B0604030504040204" pitchFamily="50" charset="-128"/>
                <a:ea typeface="メイリオ" panose="020B0604030504040204" pitchFamily="50" charset="-128"/>
              </a:rPr>
              <a:t>Politics</a:t>
            </a:r>
            <a:r>
              <a:rPr lang="ja-JP" altLang="en-US" sz="1000" dirty="0">
                <a:latin typeface="メイリオ" panose="020B0604030504040204" pitchFamily="50" charset="-128"/>
                <a:ea typeface="メイリオ" panose="020B0604030504040204" pitchFamily="50" charset="-128"/>
              </a:rPr>
              <a:t>（観点）</a:t>
            </a:r>
          </a:p>
        </p:txBody>
      </p:sp>
      <p:sp>
        <p:nvSpPr>
          <p:cNvPr id="12" name="タイトル 1">
            <a:extLst>
              <a:ext uri="{FF2B5EF4-FFF2-40B4-BE49-F238E27FC236}">
                <a16:creationId xmlns:a16="http://schemas.microsoft.com/office/drawing/2014/main" id="{45AC0AD6-CBDB-2883-B258-0B5BC4C41F0B}"/>
              </a:ext>
            </a:extLst>
          </p:cNvPr>
          <p:cNvSpPr txBox="1">
            <a:spLocks/>
          </p:cNvSpPr>
          <p:nvPr/>
        </p:nvSpPr>
        <p:spPr bwMode="black">
          <a:xfrm>
            <a:off x="6155269" y="1392502"/>
            <a:ext cx="4940129" cy="358413"/>
          </a:xfrm>
          <a:prstGeom prst="rect">
            <a:avLst/>
          </a:prstGeom>
          <a:solidFill>
            <a:srgbClr val="9BAFB5"/>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1000" dirty="0">
                <a:latin typeface="メイリオ" panose="020B0604030504040204" pitchFamily="50" charset="-128"/>
                <a:ea typeface="メイリオ" panose="020B0604030504040204" pitchFamily="50" charset="-128"/>
              </a:rPr>
              <a:t>Economy</a:t>
            </a:r>
            <a:r>
              <a:rPr lang="ja-JP" altLang="en-US" sz="1000" dirty="0">
                <a:latin typeface="メイリオ" panose="020B0604030504040204" pitchFamily="50" charset="-128"/>
                <a:ea typeface="メイリオ" panose="020B0604030504040204" pitchFamily="50" charset="-128"/>
              </a:rPr>
              <a:t>（経済的観点）</a:t>
            </a:r>
          </a:p>
        </p:txBody>
      </p:sp>
      <p:sp>
        <p:nvSpPr>
          <p:cNvPr id="13" name="タイトル 1">
            <a:extLst>
              <a:ext uri="{FF2B5EF4-FFF2-40B4-BE49-F238E27FC236}">
                <a16:creationId xmlns:a16="http://schemas.microsoft.com/office/drawing/2014/main" id="{623368BD-D7C5-65A0-18D9-3B69A3C9FA7F}"/>
              </a:ext>
            </a:extLst>
          </p:cNvPr>
          <p:cNvSpPr txBox="1">
            <a:spLocks/>
          </p:cNvSpPr>
          <p:nvPr/>
        </p:nvSpPr>
        <p:spPr bwMode="black">
          <a:xfrm>
            <a:off x="1096601" y="3391535"/>
            <a:ext cx="4940129" cy="358413"/>
          </a:xfrm>
          <a:prstGeom prst="rect">
            <a:avLst/>
          </a:prstGeom>
          <a:solidFill>
            <a:srgbClr val="9BAFB5"/>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1000" dirty="0">
                <a:latin typeface="メイリオ" panose="020B0604030504040204" pitchFamily="50" charset="-128"/>
                <a:ea typeface="メイリオ" panose="020B0604030504040204" pitchFamily="50" charset="-128"/>
              </a:rPr>
              <a:t>Society</a:t>
            </a:r>
            <a:r>
              <a:rPr lang="ja-JP" altLang="en-US" sz="1000" dirty="0">
                <a:latin typeface="メイリオ" panose="020B0604030504040204" pitchFamily="50" charset="-128"/>
                <a:ea typeface="メイリオ" panose="020B0604030504040204" pitchFamily="50" charset="-128"/>
              </a:rPr>
              <a:t>（社会的観点）</a:t>
            </a:r>
          </a:p>
        </p:txBody>
      </p:sp>
      <p:sp>
        <p:nvSpPr>
          <p:cNvPr id="14" name="タイトル 1">
            <a:extLst>
              <a:ext uri="{FF2B5EF4-FFF2-40B4-BE49-F238E27FC236}">
                <a16:creationId xmlns:a16="http://schemas.microsoft.com/office/drawing/2014/main" id="{41F84CAC-2BDC-E9C3-C475-7174F892CFFF}"/>
              </a:ext>
            </a:extLst>
          </p:cNvPr>
          <p:cNvSpPr txBox="1">
            <a:spLocks/>
          </p:cNvSpPr>
          <p:nvPr/>
        </p:nvSpPr>
        <p:spPr bwMode="black">
          <a:xfrm>
            <a:off x="6155268" y="3391535"/>
            <a:ext cx="4940129" cy="358413"/>
          </a:xfrm>
          <a:prstGeom prst="rect">
            <a:avLst/>
          </a:prstGeom>
          <a:solidFill>
            <a:srgbClr val="9BAFB5"/>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1000" dirty="0">
                <a:latin typeface="メイリオ" panose="020B0604030504040204" pitchFamily="50" charset="-128"/>
                <a:ea typeface="メイリオ" panose="020B0604030504040204" pitchFamily="50" charset="-128"/>
              </a:rPr>
              <a:t>Technology</a:t>
            </a:r>
            <a:r>
              <a:rPr lang="ja-JP" altLang="en-US" sz="1000" dirty="0">
                <a:latin typeface="メイリオ" panose="020B0604030504040204" pitchFamily="50" charset="-128"/>
                <a:ea typeface="メイリオ" panose="020B0604030504040204" pitchFamily="50" charset="-128"/>
              </a:rPr>
              <a:t>（技術的観点）</a:t>
            </a:r>
          </a:p>
        </p:txBody>
      </p:sp>
    </p:spTree>
    <p:extLst>
      <p:ext uri="{BB962C8B-B14F-4D97-AF65-F5344CB8AC3E}">
        <p14:creationId xmlns:p14="http://schemas.microsoft.com/office/powerpoint/2010/main" val="216073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CD66F3-B325-2CA4-7274-BA76C3610694}"/>
              </a:ext>
            </a:extLst>
          </p:cNvPr>
          <p:cNvSpPr>
            <a:spLocks noGrp="1"/>
          </p:cNvSpPr>
          <p:nvPr>
            <p:ph type="ctrTitle"/>
          </p:nvPr>
        </p:nvSpPr>
        <p:spPr>
          <a:xfrm>
            <a:off x="1665514" y="819200"/>
            <a:ext cx="8991600" cy="1382824"/>
          </a:xfrm>
        </p:spPr>
        <p:txBody>
          <a:bodyPr>
            <a:noAutofit/>
          </a:bodyPr>
          <a:lstStyle/>
          <a:p>
            <a:pPr algn="ctr"/>
            <a:r>
              <a:rPr lang="ja-JP" altLang="en-US" sz="6000" dirty="0">
                <a:latin typeface="メイリオ" panose="020B0604030504040204" pitchFamily="50" charset="-128"/>
                <a:ea typeface="メイリオ" panose="020B0604030504040204" pitchFamily="50" charset="-128"/>
              </a:rPr>
              <a:t>無料相談のお知らせ</a:t>
            </a:r>
            <a:endParaRPr kumimoji="1" lang="ja-JP" altLang="en-US" sz="6000" dirty="0">
              <a:latin typeface="メイリオ" panose="020B0604030504040204" pitchFamily="50" charset="-128"/>
              <a:ea typeface="メイリオ" panose="020B0604030504040204" pitchFamily="50" charset="-128"/>
            </a:endParaRPr>
          </a:p>
        </p:txBody>
      </p:sp>
      <p:sp>
        <p:nvSpPr>
          <p:cNvPr id="3" name="タイトル 1">
            <a:extLst>
              <a:ext uri="{FF2B5EF4-FFF2-40B4-BE49-F238E27FC236}">
                <a16:creationId xmlns:a16="http://schemas.microsoft.com/office/drawing/2014/main" id="{CF9F2C13-2A2F-4565-66B3-6E4727482FE1}"/>
              </a:ext>
            </a:extLst>
          </p:cNvPr>
          <p:cNvSpPr txBox="1">
            <a:spLocks/>
          </p:cNvSpPr>
          <p:nvPr/>
        </p:nvSpPr>
        <p:spPr bwMode="blackWhite">
          <a:xfrm>
            <a:off x="2114161" y="2674436"/>
            <a:ext cx="8094306" cy="2196143"/>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kumimoji="1" sz="3800" kern="1200" cap="all" spc="200" baseline="0">
                <a:solidFill>
                  <a:srgbClr val="262626"/>
                </a:solidFill>
                <a:latin typeface="+mj-lt"/>
                <a:ea typeface="+mj-ea"/>
                <a:cs typeface="+mj-cs"/>
              </a:defRPr>
            </a:lvl1pPr>
          </a:lstStyle>
          <a:p>
            <a:pPr algn="l"/>
            <a:r>
              <a:rPr lang="ja-JP" altLang="en-US" sz="1400" dirty="0">
                <a:latin typeface="メイリオ" panose="020B0604030504040204" pitchFamily="50" charset="-128"/>
                <a:ea typeface="メイリオ" panose="020B0604030504040204" pitchFamily="50" charset="-128"/>
              </a:rPr>
              <a:t>企業名：株式会社</a:t>
            </a:r>
            <a:r>
              <a:rPr lang="en-US" altLang="ja-JP" sz="1400" dirty="0">
                <a:latin typeface="メイリオ" panose="020B0604030504040204" pitchFamily="50" charset="-128"/>
                <a:ea typeface="メイリオ" panose="020B0604030504040204" pitchFamily="50" charset="-128"/>
              </a:rPr>
              <a:t>SOHA </a:t>
            </a:r>
          </a:p>
          <a:p>
            <a:pPr algn="l"/>
            <a:r>
              <a:rPr lang="ja-JP" altLang="en-US" sz="1400" dirty="0">
                <a:latin typeface="メイリオ" panose="020B0604030504040204" pitchFamily="50" charset="-128"/>
                <a:ea typeface="メイリオ" panose="020B0604030504040204" pitchFamily="50" charset="-128"/>
              </a:rPr>
              <a:t>事業内容：マーケティング支援、</a:t>
            </a:r>
            <a:r>
              <a:rPr lang="en-US" altLang="ja-JP" sz="1400" dirty="0">
                <a:latin typeface="メイリオ" panose="020B0604030504040204" pitchFamily="50" charset="-128"/>
                <a:ea typeface="メイリオ" panose="020B0604030504040204" pitchFamily="50" charset="-128"/>
              </a:rPr>
              <a:t>Web</a:t>
            </a:r>
            <a:r>
              <a:rPr lang="ja-JP" altLang="en-US" sz="1400" dirty="0">
                <a:latin typeface="メイリオ" panose="020B0604030504040204" pitchFamily="50" charset="-128"/>
                <a:ea typeface="メイリオ" panose="020B0604030504040204" pitchFamily="50" charset="-128"/>
              </a:rPr>
              <a:t>サービス開発、コンサルティング</a:t>
            </a:r>
            <a:endParaRPr lang="en-US" altLang="ja-JP" sz="1400" dirty="0">
              <a:latin typeface="メイリオ" panose="020B0604030504040204" pitchFamily="50" charset="-128"/>
              <a:ea typeface="メイリオ" panose="020B0604030504040204" pitchFamily="50" charset="-128"/>
            </a:endParaRPr>
          </a:p>
          <a:p>
            <a:pPr algn="l"/>
            <a:r>
              <a:rPr lang="ja-JP" altLang="en-US" sz="1400" dirty="0">
                <a:latin typeface="メイリオ" panose="020B0604030504040204" pitchFamily="50" charset="-128"/>
                <a:ea typeface="メイリオ" panose="020B0604030504040204" pitchFamily="50" charset="-128"/>
              </a:rPr>
              <a:t>代表取締役：塙 雄大</a:t>
            </a:r>
            <a:endParaRPr lang="en-US" altLang="ja-JP" sz="1400" dirty="0">
              <a:latin typeface="メイリオ" panose="020B0604030504040204" pitchFamily="50" charset="-128"/>
              <a:ea typeface="メイリオ" panose="020B0604030504040204" pitchFamily="50" charset="-128"/>
            </a:endParaRPr>
          </a:p>
          <a:p>
            <a:pPr algn="l"/>
            <a:r>
              <a:rPr lang="en-US" altLang="ja-JP" sz="1400" cap="none" dirty="0">
                <a:latin typeface="メイリオ" panose="020B0604030504040204" pitchFamily="50" charset="-128"/>
                <a:ea typeface="メイリオ" panose="020B0604030504040204" pitchFamily="50" charset="-128"/>
              </a:rPr>
              <a:t>mail</a:t>
            </a:r>
            <a:r>
              <a:rPr lang="ja-JP" altLang="en-US" sz="1400" cap="none" dirty="0">
                <a:latin typeface="メイリオ" panose="020B0604030504040204" pitchFamily="50" charset="-128"/>
                <a:ea typeface="メイリオ" panose="020B0604030504040204" pitchFamily="50" charset="-128"/>
              </a:rPr>
              <a:t>：</a:t>
            </a:r>
            <a:r>
              <a:rPr lang="en-US" altLang="ja-JP" sz="1400" cap="none" dirty="0">
                <a:latin typeface="メイリオ" panose="020B0604030504040204" pitchFamily="50" charset="-128"/>
                <a:ea typeface="メイリオ" panose="020B0604030504040204" pitchFamily="50" charset="-128"/>
                <a:hlinkClick r:id="rId2"/>
              </a:rPr>
              <a:t>hanawa@so-ha.co.jp</a:t>
            </a:r>
            <a:endParaRPr lang="en-US" altLang="ja-JP" sz="1400" cap="none" dirty="0">
              <a:latin typeface="メイリオ" panose="020B0604030504040204" pitchFamily="50" charset="-128"/>
              <a:ea typeface="メイリオ" panose="020B0604030504040204" pitchFamily="50" charset="-128"/>
            </a:endParaRPr>
          </a:p>
          <a:p>
            <a:pPr algn="l"/>
            <a:endParaRPr lang="en-US" altLang="ja-JP" sz="1400" cap="none" dirty="0">
              <a:latin typeface="メイリオ" panose="020B0604030504040204" pitchFamily="50" charset="-128"/>
              <a:ea typeface="メイリオ" panose="020B0604030504040204" pitchFamily="50" charset="-128"/>
            </a:endParaRPr>
          </a:p>
          <a:p>
            <a:pPr algn="l"/>
            <a:r>
              <a:rPr lang="ja-JP" altLang="en-US" sz="1400" dirty="0">
                <a:latin typeface="メイリオ" panose="020B0604030504040204" pitchFamily="50" charset="-128"/>
                <a:ea typeface="メイリオ" panose="020B0604030504040204" pitchFamily="50" charset="-128"/>
              </a:rPr>
              <a:t>マーケティングに関するお悩みがありましたら、一度気軽にお問合せください。</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1810545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メトロポリタン">
  <a:themeElements>
    <a:clrScheme name="メトロポリタン">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TM02892315[[fn=ウィスプ]]</Template>
  <TotalTime>62</TotalTime>
  <Words>326</Words>
  <Application>Microsoft Office PowerPoint</Application>
  <PresentationFormat>ワイド画面</PresentationFormat>
  <Paragraphs>27</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4</vt:i4>
      </vt:variant>
    </vt:vector>
  </HeadingPairs>
  <TitlesOfParts>
    <vt:vector size="13" baseType="lpstr">
      <vt:lpstr>メイリオ</vt:lpstr>
      <vt:lpstr>Arial</vt:lpstr>
      <vt:lpstr>Calibri</vt:lpstr>
      <vt:lpstr>Calibri Light</vt:lpstr>
      <vt:lpstr>Wingdings 2</vt:lpstr>
      <vt:lpstr>HDOfficeLightV0</vt:lpstr>
      <vt:lpstr>1_HDOfficeLightV0</vt:lpstr>
      <vt:lpstr>2_HDOfficeLightV0</vt:lpstr>
      <vt:lpstr>メトロポリタン</vt:lpstr>
      <vt:lpstr>PEST分析</vt:lpstr>
      <vt:lpstr>PEST分析のテンプレート</vt:lpstr>
      <vt:lpstr>PEST分析の例（コーヒー豆の販売事業）</vt:lpstr>
      <vt:lpstr>無料相談のお知らせ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PEST分析</dc:title>
  <dc:creator>雄大 塙</dc:creator>
  <cp:lastModifiedBy>雄大 塙</cp:lastModifiedBy>
  <cp:revision>6</cp:revision>
  <dcterms:created xsi:type="dcterms:W3CDTF">2023-06-05T05:12:06Z</dcterms:created>
  <dcterms:modified xsi:type="dcterms:W3CDTF">2023-06-05T06:19:01Z</dcterms:modified>
</cp:coreProperties>
</file>